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3" r:id="rId2"/>
  </p:sldMasterIdLst>
  <p:notesMasterIdLst>
    <p:notesMasterId r:id="rId28"/>
  </p:notesMasterIdLst>
  <p:handoutMasterIdLst>
    <p:handoutMasterId r:id="rId29"/>
  </p:handoutMasterIdLst>
  <p:sldIdLst>
    <p:sldId id="265" r:id="rId3"/>
    <p:sldId id="474" r:id="rId4"/>
    <p:sldId id="470" r:id="rId5"/>
    <p:sldId id="471" r:id="rId6"/>
    <p:sldId id="467" r:id="rId7"/>
    <p:sldId id="430" r:id="rId8"/>
    <p:sldId id="431" r:id="rId9"/>
    <p:sldId id="462" r:id="rId10"/>
    <p:sldId id="457" r:id="rId11"/>
    <p:sldId id="455" r:id="rId12"/>
    <p:sldId id="434" r:id="rId13"/>
    <p:sldId id="436" r:id="rId14"/>
    <p:sldId id="437" r:id="rId15"/>
    <p:sldId id="438" r:id="rId16"/>
    <p:sldId id="464" r:id="rId17"/>
    <p:sldId id="443" r:id="rId18"/>
    <p:sldId id="444" r:id="rId19"/>
    <p:sldId id="445" r:id="rId20"/>
    <p:sldId id="446" r:id="rId21"/>
    <p:sldId id="448" r:id="rId22"/>
    <p:sldId id="449" r:id="rId23"/>
    <p:sldId id="450" r:id="rId24"/>
    <p:sldId id="439" r:id="rId25"/>
    <p:sldId id="440" r:id="rId26"/>
    <p:sldId id="461" r:id="rId27"/>
  </p:sldIdLst>
  <p:sldSz cx="9144000" cy="6858000" type="screen4x3"/>
  <p:notesSz cx="7077075" cy="93837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DDDDDD"/>
    <a:srgbClr val="FFFF00"/>
    <a:srgbClr val="FF3300"/>
    <a:srgbClr val="993300"/>
    <a:srgbClr val="CC3300"/>
    <a:srgbClr val="F00000"/>
    <a:srgbClr val="F0061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506" autoAdjust="0"/>
    <p:restoredTop sz="92083" autoAdjust="0"/>
  </p:normalViewPr>
  <p:slideViewPr>
    <p:cSldViewPr>
      <p:cViewPr varScale="1">
        <p:scale>
          <a:sx n="68" d="100"/>
          <a:sy n="68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54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t" anchorCtr="0" compatLnSpc="1">
            <a:prstTxWarp prst="textNoShape">
              <a:avLst/>
            </a:prstTxWarp>
          </a:bodyPr>
          <a:lstStyle>
            <a:lvl1pPr algn="l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0025" y="0"/>
            <a:ext cx="30654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t" anchorCtr="0" compatLnSpc="1">
            <a:prstTxWarp prst="textNoShape">
              <a:avLst/>
            </a:prstTxWarp>
          </a:bodyPr>
          <a:lstStyle>
            <a:lvl1pPr algn="r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3813"/>
            <a:ext cx="306546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b" anchorCtr="0" compatLnSpc="1">
            <a:prstTxWarp prst="textNoShape">
              <a:avLst/>
            </a:prstTxWarp>
          </a:bodyPr>
          <a:lstStyle>
            <a:lvl1pPr algn="l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0025" y="8913813"/>
            <a:ext cx="306546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b" anchorCtr="0" compatLnSpc="1">
            <a:prstTxWarp prst="textNoShape">
              <a:avLst/>
            </a:prstTxWarp>
          </a:bodyPr>
          <a:lstStyle>
            <a:lvl1pPr algn="r" defTabSz="938213">
              <a:defRPr sz="1100"/>
            </a:lvl1pPr>
          </a:lstStyle>
          <a:p>
            <a:pPr>
              <a:defRPr/>
            </a:pPr>
            <a:fld id="{56F56253-823B-4D8B-88C3-BB0C1598F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54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t" anchorCtr="0" compatLnSpc="1">
            <a:prstTxWarp prst="textNoShape">
              <a:avLst/>
            </a:prstTxWarp>
          </a:bodyPr>
          <a:lstStyle>
            <a:lvl1pPr algn="l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0025" y="0"/>
            <a:ext cx="3065463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t" anchorCtr="0" compatLnSpc="1">
            <a:prstTxWarp prst="textNoShape">
              <a:avLst/>
            </a:prstTxWarp>
          </a:bodyPr>
          <a:lstStyle>
            <a:lvl1pPr algn="r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704850"/>
            <a:ext cx="4692650" cy="3519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6438" y="4457700"/>
            <a:ext cx="5664200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3813"/>
            <a:ext cx="306546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b" anchorCtr="0" compatLnSpc="1">
            <a:prstTxWarp prst="textNoShape">
              <a:avLst/>
            </a:prstTxWarp>
          </a:bodyPr>
          <a:lstStyle>
            <a:lvl1pPr algn="l" defTabSz="938213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0025" y="8913813"/>
            <a:ext cx="306546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3" tIns="47022" rIns="94043" bIns="47022" numCol="1" anchor="b" anchorCtr="0" compatLnSpc="1">
            <a:prstTxWarp prst="textNoShape">
              <a:avLst/>
            </a:prstTxWarp>
          </a:bodyPr>
          <a:lstStyle>
            <a:lvl1pPr algn="r" defTabSz="938213">
              <a:defRPr sz="1100"/>
            </a:lvl1pPr>
          </a:lstStyle>
          <a:p>
            <a:pPr>
              <a:defRPr/>
            </a:pPr>
            <a:fld id="{D98742E8-493C-4E63-8179-75D9DB074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977DA-27BC-43BB-891A-0F394B407D4D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Interacting</a:t>
            </a:r>
            <a:r>
              <a:rPr lang="en-US" baseline="0" dirty="0" smtClean="0"/>
              <a:t> with both Researchers (OTT) and businesses (small and large)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800" dirty="0" smtClean="0">
                <a:ea typeface="ＭＳ Ｐゴシック" pitchFamily="34" charset="-128"/>
              </a:rPr>
              <a:t>There were 2 issues</a:t>
            </a:r>
            <a:r>
              <a:rPr lang="en-US" sz="800" baseline="0" dirty="0" smtClean="0">
                <a:ea typeface="ＭＳ Ｐゴシック" pitchFamily="34" charset="-128"/>
              </a:rPr>
              <a:t> tested; smart inhaler, and vaccines for vet use</a:t>
            </a:r>
          </a:p>
          <a:p>
            <a:pPr>
              <a:lnSpc>
                <a:spcPct val="80000"/>
              </a:lnSpc>
            </a:pPr>
            <a:r>
              <a:rPr lang="en-US" sz="800" baseline="0" dirty="0" smtClean="0">
                <a:ea typeface="ＭＳ Ｐゴシック" pitchFamily="34" charset="-128"/>
              </a:rPr>
              <a:t>The inhaler question was; can we identify companies that were carrying out clinical trials on drug-inhalation device combinations, and the trial failed because the device did not work properly.</a:t>
            </a:r>
            <a:endParaRPr lang="en-US" sz="800" dirty="0" smtClean="0">
              <a:ea typeface="ＭＳ Ｐゴシック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A7138D-9C65-4C51-8781-6DBB51BCF9AB}" type="slidenum">
              <a:rPr lang="en-US" smtClean="0">
                <a:latin typeface="Calibri" pitchFamily="34" charset="0"/>
              </a:rPr>
              <a:pPr/>
              <a:t>12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199833-7675-4AD5-BC02-3ABE5A83CEC6}" type="slidenum">
              <a:rPr lang="en-US"/>
              <a:pPr/>
              <a:t>16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Cells that line the uterine wall (endometrium) are found outside of the uterus (mostly ovaries).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324AC7-D66B-40C3-B534-17B9BF25C381}" type="slidenum">
              <a:rPr lang="en-US"/>
              <a:pPr/>
              <a:t>17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46032E-2618-4CD4-AA48-A33E72F8D0E2}" type="slidenum">
              <a:rPr lang="en-US"/>
              <a:pPr/>
              <a:t>18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DB9B48-4B7C-490D-9EEE-C567F4E33EA9}" type="slidenum">
              <a:rPr lang="en-US"/>
              <a:pPr/>
              <a:t>19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2B389E-1C1D-419D-B072-078F15E7B6E7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704850"/>
            <a:ext cx="4691062" cy="35179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We need lists of wants / needs from our customers and wannabe customers.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23D34D-5F19-4B3B-B977-E67A2834F6F3}" type="slidenum">
              <a:rPr lang="en-US"/>
              <a:pPr/>
              <a:t>20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666EF0-E7C1-42B6-BF27-767C057041DF}" type="slidenum">
              <a:rPr lang="en-US"/>
              <a:pPr/>
              <a:t>21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1DBFC-22F1-41F4-8AF5-C36194C8DD20}" type="slidenum">
              <a:rPr lang="en-US"/>
              <a:pPr/>
              <a:t>22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Or, if I have a lead </a:t>
            </a:r>
            <a:r>
              <a:rPr lang="en-US" dirty="0" err="1" smtClean="0"/>
              <a:t>cmpd</a:t>
            </a:r>
            <a:r>
              <a:rPr lang="en-US" dirty="0" smtClean="0"/>
              <a:t> and want</a:t>
            </a:r>
            <a:r>
              <a:rPr lang="en-US" baseline="0" dirty="0" smtClean="0"/>
              <a:t> to partner for commercialization, </a:t>
            </a:r>
            <a:r>
              <a:rPr lang="en-US" baseline="0" dirty="0" err="1" smtClean="0"/>
              <a:t>AEterna</a:t>
            </a:r>
            <a:r>
              <a:rPr lang="en-US" baseline="0" dirty="0" smtClean="0"/>
              <a:t> might be a good choice.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40001">
              <a:spcBef>
                <a:spcPct val="0"/>
              </a:spcBef>
            </a:pPr>
            <a:r>
              <a:rPr lang="en-US" dirty="0" smtClean="0"/>
              <a:t>CIM confidence in mechanism; CIS confidence in safety; IND Investigational New Drug</a:t>
            </a:r>
          </a:p>
          <a:p>
            <a:pPr defTabSz="94000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BC0198-0D05-47FA-A6DE-37715DBC3481}" type="slidenum">
              <a:rPr lang="en-US">
                <a:latin typeface="Gill Sans"/>
                <a:ea typeface="ヒラギノ角ゴ ProN W3"/>
                <a:cs typeface="ヒラギノ角ゴ ProN W3"/>
                <a:sym typeface="Gill Sans"/>
              </a:rPr>
              <a:pPr/>
              <a:t>23</a:t>
            </a:fld>
            <a:endParaRPr lang="en-US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40001">
              <a:spcBef>
                <a:spcPct val="0"/>
              </a:spcBef>
            </a:pPr>
            <a:r>
              <a:rPr lang="en-US" dirty="0" smtClean="0"/>
              <a:t>Lower risk because domain experts are doing work; trying to duplicate this expertise in house is expensive and </a:t>
            </a:r>
            <a:r>
              <a:rPr lang="en-US" smtClean="0"/>
              <a:t>time consuming. </a:t>
            </a:r>
            <a:r>
              <a:rPr lang="en-US" dirty="0" smtClean="0"/>
              <a:t>In this example, ability to create knowledge from data</a:t>
            </a:r>
            <a:r>
              <a:rPr lang="en-US" baseline="0" dirty="0" smtClean="0"/>
              <a:t> </a:t>
            </a:r>
            <a:r>
              <a:rPr lang="en-US" dirty="0" smtClean="0"/>
              <a:t>early-on</a:t>
            </a:r>
            <a:r>
              <a:rPr lang="en-US" baseline="0" dirty="0" smtClean="0"/>
              <a:t> allowed the partners to create a new business model</a:t>
            </a:r>
            <a:endParaRPr lang="en-US" dirty="0" smtClean="0"/>
          </a:p>
          <a:p>
            <a:pPr defTabSz="94000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D94BE8-E8C5-4936-B224-BF2C20358E07}" type="slidenum">
              <a:rPr lang="en-US">
                <a:latin typeface="Gill Sans"/>
                <a:ea typeface="ヒラギノ角ゴ ProN W3"/>
                <a:cs typeface="ヒラギノ角ゴ ProN W3"/>
                <a:sym typeface="Gill Sans"/>
              </a:rPr>
              <a:pPr/>
              <a:t>24</a:t>
            </a:fld>
            <a:endParaRPr lang="en-US"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Academic labs, small businesses, and business functions of large companies have similar </a:t>
            </a:r>
            <a:r>
              <a:rPr lang="en-US" dirty="0" smtClean="0"/>
              <a:t>needs</a:t>
            </a:r>
          </a:p>
          <a:p>
            <a:pPr marL="228600" indent="-228600">
              <a:buAutoNum type="arabicPeriod"/>
            </a:pPr>
            <a:r>
              <a:rPr lang="en-US" dirty="0" smtClean="0"/>
              <a:t>They all need info about each other in order to make this transfer happen efficiently</a:t>
            </a:r>
          </a:p>
          <a:p>
            <a:pPr marL="228600" indent="-228600">
              <a:buAutoNum type="arabicPeriod"/>
            </a:pPr>
            <a:r>
              <a:rPr lang="en-US" dirty="0" smtClean="0"/>
              <a:t>Need to organize their core competencies around these N/W 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All need to practice Innovation Management – the </a:t>
            </a:r>
            <a:r>
              <a:rPr lang="en-US" b="1" dirty="0" smtClean="0"/>
              <a:t>successful</a:t>
            </a:r>
            <a:r>
              <a:rPr lang="en-US" dirty="0" smtClean="0"/>
              <a:t> commercialization of ideas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interact with the OTT at NCSU routinely; personally I have worked with the TTO’s at Yale, UNC-CH, Duke, JHMC, Columbia</a:t>
            </a:r>
            <a:r>
              <a:rPr lang="en-US" baseline="0" dirty="0" smtClean="0"/>
              <a:t> and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Total of 28 practica in last 3 years; Total of 81 students;</a:t>
            </a:r>
            <a:r>
              <a:rPr lang="en-US" baseline="0" dirty="0" smtClean="0"/>
              <a:t> plus i</a:t>
            </a:r>
            <a:r>
              <a:rPr lang="en-US" dirty="0" smtClean="0"/>
              <a:t>nteractions with IAB, internships, workshops, executive education, guest lecturers,</a:t>
            </a:r>
            <a:r>
              <a:rPr lang="en-US" baseline="0" dirty="0" smtClean="0"/>
              <a:t> routine meetings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39569-973A-4081-A9D9-20FD9E874B1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3800" y="703263"/>
            <a:ext cx="4692650" cy="35194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z="800" dirty="0">
                <a:ea typeface="ＭＳ Ｐゴシック" charset="-128"/>
              </a:rPr>
              <a:t>Enterprise information continues to explode across three dimensions – volume, velocity and variety. </a:t>
            </a:r>
            <a:br>
              <a:rPr lang="en-US" sz="800" dirty="0">
                <a:ea typeface="ＭＳ Ｐゴシック" charset="-128"/>
              </a:rPr>
            </a:br>
            <a:endParaRPr lang="en-US" sz="800" dirty="0">
              <a:ea typeface="ＭＳ Ｐゴシック" charset="-128"/>
            </a:endParaRPr>
          </a:p>
          <a:p>
            <a:pPr>
              <a:buFontTx/>
              <a:buChar char="•"/>
            </a:pPr>
            <a:r>
              <a:rPr lang="en-US" sz="800" dirty="0">
                <a:ea typeface="ＭＳ Ｐゴシック" charset="-128"/>
              </a:rPr>
              <a:t> </a:t>
            </a:r>
            <a:r>
              <a:rPr lang="en-US" sz="800" b="1" dirty="0">
                <a:ea typeface="ＭＳ Ｐゴシック" charset="-128"/>
              </a:rPr>
              <a:t>Volume</a:t>
            </a:r>
            <a:r>
              <a:rPr lang="en-US" sz="800" dirty="0">
                <a:ea typeface="ＭＳ Ｐゴシック" charset="-128"/>
              </a:rPr>
              <a:t> – </a:t>
            </a:r>
            <a:r>
              <a:rPr kumimoji="1" lang="en-US" altLang="ja-JP" sz="800" dirty="0">
                <a:ea typeface="ＭＳ Ｐゴシック" charset="-128"/>
              </a:rPr>
              <a:t>Every day, </a:t>
            </a:r>
            <a:r>
              <a:rPr kumimoji="1" lang="en-US" altLang="ja-JP" sz="800" b="1" dirty="0">
                <a:solidFill>
                  <a:schemeClr val="accent2"/>
                </a:solidFill>
                <a:ea typeface="ＭＳ Ｐゴシック" charset="-128"/>
              </a:rPr>
              <a:t>15 petabytes</a:t>
            </a:r>
            <a:r>
              <a:rPr kumimoji="1" lang="en-US" altLang="ja-JP" sz="800" dirty="0">
                <a:ea typeface="ＭＳ Ｐゴシック" charset="-128"/>
              </a:rPr>
              <a:t> of new information are being generated. By 2010, the codified information base of the world is expected to double every </a:t>
            </a:r>
            <a:r>
              <a:rPr kumimoji="1" lang="en-US" altLang="ja-JP" sz="800" b="1" dirty="0">
                <a:solidFill>
                  <a:schemeClr val="accent2"/>
                </a:solidFill>
                <a:ea typeface="ＭＳ Ｐゴシック" charset="-128"/>
              </a:rPr>
              <a:t>11</a:t>
            </a:r>
            <a:r>
              <a:rPr kumimoji="1" lang="en-US" altLang="ja-JP" sz="800" dirty="0">
                <a:solidFill>
                  <a:schemeClr val="accent2"/>
                </a:solidFill>
                <a:ea typeface="ＭＳ Ｐゴシック" charset="-128"/>
              </a:rPr>
              <a:t> </a:t>
            </a:r>
            <a:r>
              <a:rPr kumimoji="1" lang="en-US" altLang="ja-JP" sz="800" dirty="0">
                <a:ea typeface="ＭＳ Ｐゴシック" charset="-128"/>
              </a:rPr>
              <a:t>hours.</a:t>
            </a:r>
            <a:endParaRPr lang="en-US" sz="800" dirty="0">
              <a:ea typeface="ＭＳ Ｐゴシック" charset="-128"/>
            </a:endParaRPr>
          </a:p>
          <a:p>
            <a:pPr>
              <a:buFontTx/>
              <a:buChar char="•"/>
            </a:pPr>
            <a:r>
              <a:rPr lang="en-US" sz="800" b="1" dirty="0">
                <a:ea typeface="ＭＳ Ｐゴシック" charset="-128"/>
              </a:rPr>
              <a:t> Variety</a:t>
            </a:r>
            <a:r>
              <a:rPr lang="en-US" sz="800" dirty="0">
                <a:ea typeface="ＭＳ Ｐゴシック" charset="-128"/>
              </a:rPr>
              <a:t> – </a:t>
            </a:r>
            <a:r>
              <a:rPr kumimoji="1" lang="en-US" altLang="ja-JP" sz="800" b="1" dirty="0">
                <a:solidFill>
                  <a:schemeClr val="accent2"/>
                </a:solidFill>
                <a:ea typeface="ＭＳ Ｐゴシック" charset="-128"/>
              </a:rPr>
              <a:t>80%</a:t>
            </a:r>
            <a:r>
              <a:rPr kumimoji="1" lang="en-US" altLang="ja-JP" sz="800" dirty="0">
                <a:ea typeface="ＭＳ Ｐゴシック" charset="-128"/>
              </a:rPr>
              <a:t> of new data growth is unstructured content, generated largely by email, with increasing contribution by documents, images, and video and audio.</a:t>
            </a:r>
            <a:endParaRPr lang="en-US" sz="800" b="1" dirty="0">
              <a:ea typeface="ＭＳ Ｐゴシック" charset="-128"/>
            </a:endParaRPr>
          </a:p>
          <a:p>
            <a:pPr>
              <a:buFontTx/>
              <a:buChar char="•"/>
            </a:pPr>
            <a:r>
              <a:rPr lang="en-US" sz="800" b="1" dirty="0">
                <a:ea typeface="ＭＳ Ｐゴシック" charset="-128"/>
              </a:rPr>
              <a:t> Velocity</a:t>
            </a:r>
            <a:r>
              <a:rPr lang="en-US" sz="800" dirty="0">
                <a:ea typeface="ＭＳ Ｐゴシック" charset="-128"/>
              </a:rPr>
              <a:t> – the amount of information created has long surpassed storage capacity, and it continues to spiral beyond control </a:t>
            </a:r>
            <a:r>
              <a:rPr kumimoji="1" lang="en-US" altLang="ja-JP" sz="800" dirty="0">
                <a:ea typeface="ＭＳ Ｐゴシック" charset="-128"/>
              </a:rPr>
              <a:t>An average company with 1,000 employees spends </a:t>
            </a:r>
            <a:r>
              <a:rPr kumimoji="1" lang="en-US" altLang="ja-JP" sz="800" b="1" dirty="0">
                <a:solidFill>
                  <a:schemeClr val="accent2"/>
                </a:solidFill>
                <a:ea typeface="ＭＳ Ｐゴシック" charset="-128"/>
              </a:rPr>
              <a:t>$5.3 million</a:t>
            </a:r>
            <a:r>
              <a:rPr kumimoji="1" lang="en-US" altLang="ja-JP" sz="800" dirty="0">
                <a:ea typeface="ＭＳ Ｐゴシック" charset="-128"/>
              </a:rPr>
              <a:t> a year to find information stored on its servers. </a:t>
            </a:r>
            <a:r>
              <a:rPr kumimoji="1" lang="en-US" altLang="ja-JP" sz="800" b="1" dirty="0">
                <a:solidFill>
                  <a:schemeClr val="accent2"/>
                </a:solidFill>
                <a:ea typeface="ＭＳ Ｐゴシック" charset="-128"/>
              </a:rPr>
              <a:t>42%</a:t>
            </a:r>
            <a:r>
              <a:rPr kumimoji="1" lang="en-US" altLang="ja-JP" sz="800" dirty="0">
                <a:ea typeface="ＭＳ Ｐゴシック" charset="-128"/>
              </a:rPr>
              <a:t> of managers say they use the wrong information at least once per week.</a:t>
            </a:r>
          </a:p>
          <a:p>
            <a:endParaRPr lang="en-US" sz="800" dirty="0">
              <a:ea typeface="ＭＳ Ｐゴシック" charset="-128"/>
            </a:endParaRPr>
          </a:p>
          <a:p>
            <a:r>
              <a:rPr lang="en-US" sz="800" dirty="0">
                <a:ea typeface="ＭＳ Ｐゴシック" charset="-128"/>
              </a:rPr>
              <a:t>Most unstructured content is either trapped in silos and bloated production systems across the organization, or entirely unmanaged “content in the wild.” </a:t>
            </a:r>
          </a:p>
          <a:p>
            <a:r>
              <a:rPr lang="en-US" sz="800" dirty="0">
                <a:ea typeface="ＭＳ Ｐゴシック" charset="-128"/>
              </a:rPr>
              <a:t>IDC estimates that today, 20% of digital content is subject to compliance rules and standards, but by 2010, organizations will be responsible for the security, privacy, reliability, and compliance of at least 85% of that content.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~883</a:t>
            </a:r>
            <a:r>
              <a:rPr lang="en-US" baseline="0" dirty="0" smtClean="0"/>
              <a:t> exabytes in internet; lots of tools for statistical analysis of numbers – not much for 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LW understands the rules of grammar and the difference between nouns, verbs, adjectives and adverbs; and it reads in 18 languages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8742E8-493C-4E63-8179-75D9DB0740F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5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24"/>
          <p:cNvGrpSpPr>
            <a:grpSpLocks/>
          </p:cNvGrpSpPr>
          <p:nvPr/>
        </p:nvGrpSpPr>
        <p:grpSpPr bwMode="auto">
          <a:xfrm>
            <a:off x="7467600" y="2971800"/>
            <a:ext cx="914400" cy="1600200"/>
            <a:chOff x="4752" y="2016"/>
            <a:chExt cx="576" cy="1008"/>
          </a:xfrm>
        </p:grpSpPr>
        <p:sp>
          <p:nvSpPr>
            <p:cNvPr id="7" name="Rectangle 125"/>
            <p:cNvSpPr>
              <a:spLocks noChangeArrowheads="1"/>
            </p:cNvSpPr>
            <p:nvPr userDrawn="1"/>
          </p:nvSpPr>
          <p:spPr bwMode="auto">
            <a:xfrm>
              <a:off x="4848" y="2016"/>
              <a:ext cx="336" cy="624"/>
            </a:xfrm>
            <a:prstGeom prst="rect">
              <a:avLst/>
            </a:prstGeom>
            <a:solidFill>
              <a:srgbClr val="F0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126"/>
            <p:cNvSpPr>
              <a:spLocks noChangeArrowheads="1"/>
            </p:cNvSpPr>
            <p:nvPr userDrawn="1"/>
          </p:nvSpPr>
          <p:spPr bwMode="auto">
            <a:xfrm>
              <a:off x="4992" y="2160"/>
              <a:ext cx="336" cy="624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127"/>
            <p:cNvSpPr>
              <a:spLocks noChangeArrowheads="1"/>
            </p:cNvSpPr>
            <p:nvPr userDrawn="1"/>
          </p:nvSpPr>
          <p:spPr bwMode="auto">
            <a:xfrm>
              <a:off x="4752" y="2400"/>
              <a:ext cx="336" cy="624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0" name="Picture 12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6019800"/>
            <a:ext cx="1828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marL="0" indent="0">
              <a:defRPr/>
            </a:lvl1pPr>
          </a:lstStyle>
          <a:p>
            <a:pPr>
              <a:defRPr/>
            </a:pPr>
            <a:fld id="{2348646E-C2FD-4B77-B7E5-54C7DE119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322F6B-1FBA-499B-8B26-D121C3A6C8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000" y="685800"/>
            <a:ext cx="2057400" cy="54022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685800"/>
            <a:ext cx="6019800" cy="54022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02109B-C00A-49D3-9768-171E445AC99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D943A-3D59-4188-8469-B016457AA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A5492-02ED-485C-946F-A5C18F190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23BCF-51EA-489D-B9BA-C2063C5F12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8077C-BA27-44B2-B355-EB92F997C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82C47-2317-40BD-B485-9DFC574EE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7F79E-558C-4ACE-87D4-AE60488F4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022C4-B4D3-40D5-A923-06089AFFD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20D81-13F3-4F8E-A2CA-BAB72A7A72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osci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988050"/>
            <a:ext cx="1828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1FC61-0899-4B5A-BD3B-28529698B9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6CD6-0995-4DB5-9CD6-B7ED69A7A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E462D-7739-4191-B410-A15DD94DCF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4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0CA372-F04B-41D9-A162-FB9F4F10E74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76400"/>
            <a:ext cx="40386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676400"/>
            <a:ext cx="40386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F41B9E-7E6D-453E-8A1B-16836CBABF4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E66053-F737-4A2A-B03A-06D5BC755F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512E6F-3911-4FAE-84F8-6E1A8A8793F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AA6E78-DD7B-46ED-BD43-153062218D4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2151E-FF47-4A03-83A1-44B32075E35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E3F399-F567-4F8C-9DCA-77C9B7B1FFF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7543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752600"/>
            <a:ext cx="8229600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000" dirty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7C92A51-88A9-4FFB-9661-E8C536D6A80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1720" name="Line 40"/>
          <p:cNvSpPr>
            <a:spLocks noChangeShapeType="1"/>
          </p:cNvSpPr>
          <p:nvPr/>
        </p:nvSpPr>
        <p:spPr bwMode="auto">
          <a:xfrm>
            <a:off x="381000" y="1447800"/>
            <a:ext cx="76962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 algn="ctr">
              <a:defRPr/>
            </a:pPr>
            <a:endParaRPr lang="en-US"/>
          </a:p>
        </p:txBody>
      </p:sp>
      <p:grpSp>
        <p:nvGrpSpPr>
          <p:cNvPr id="1033" name="Group 79"/>
          <p:cNvGrpSpPr>
            <a:grpSpLocks/>
          </p:cNvGrpSpPr>
          <p:nvPr userDrawn="1"/>
        </p:nvGrpSpPr>
        <p:grpSpPr bwMode="auto">
          <a:xfrm>
            <a:off x="8077200" y="457200"/>
            <a:ext cx="533400" cy="838200"/>
            <a:chOff x="5088" y="288"/>
            <a:chExt cx="336" cy="528"/>
          </a:xfrm>
        </p:grpSpPr>
        <p:sp>
          <p:nvSpPr>
            <p:cNvPr id="71756" name="Rectangle 76"/>
            <p:cNvSpPr>
              <a:spLocks noChangeArrowheads="1"/>
            </p:cNvSpPr>
            <p:nvPr/>
          </p:nvSpPr>
          <p:spPr bwMode="auto">
            <a:xfrm>
              <a:off x="5136" y="288"/>
              <a:ext cx="192" cy="288"/>
            </a:xfrm>
            <a:prstGeom prst="rect">
              <a:avLst/>
            </a:prstGeom>
            <a:solidFill>
              <a:srgbClr val="F000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757" name="Rectangle 77"/>
            <p:cNvSpPr>
              <a:spLocks noChangeArrowheads="1"/>
            </p:cNvSpPr>
            <p:nvPr/>
          </p:nvSpPr>
          <p:spPr bwMode="auto">
            <a:xfrm>
              <a:off x="5232" y="384"/>
              <a:ext cx="192" cy="288"/>
            </a:xfrm>
            <a:prstGeom prst="rect">
              <a:avLst/>
            </a:prstGeom>
            <a:solidFill>
              <a:schemeClr val="bg2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758" name="Rectangle 78"/>
            <p:cNvSpPr>
              <a:spLocks noChangeArrowheads="1"/>
            </p:cNvSpPr>
            <p:nvPr/>
          </p:nvSpPr>
          <p:spPr bwMode="auto">
            <a:xfrm>
              <a:off x="5088" y="528"/>
              <a:ext cx="192" cy="28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034" name="Picture 80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5988050"/>
            <a:ext cx="1828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00617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Font typeface="Arial" charset="0"/>
        <a:buChar char="–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FC11366-0901-43B4-A4BF-A1A6A8C81D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C00F01-A13C-45C3-A628-BFBAC3A44A1D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762000" y="4953000"/>
            <a:ext cx="6248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en-US" sz="2000">
              <a:solidFill>
                <a:schemeClr val="tx2"/>
              </a:solidFill>
            </a:endParaRPr>
          </a:p>
        </p:txBody>
      </p:sp>
      <p:sp>
        <p:nvSpPr>
          <p:cNvPr id="512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46088" y="609600"/>
            <a:ext cx="6792912" cy="1990725"/>
          </a:xfrm>
        </p:spPr>
        <p:txBody>
          <a:bodyPr/>
          <a:lstStyle/>
          <a:p>
            <a:pPr eaLnBrk="1" hangingPunct="1"/>
            <a:r>
              <a:rPr lang="en-US" sz="2400" b="0" dirty="0" smtClean="0">
                <a:latin typeface="Arial Black" pitchFamily="34" charset="0"/>
              </a:rPr>
              <a:t>Business Intelligence in the Cloud</a:t>
            </a:r>
          </a:p>
        </p:txBody>
      </p:sp>
      <p:sp>
        <p:nvSpPr>
          <p:cNvPr id="512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95600"/>
            <a:ext cx="6324600" cy="2590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Richard E. Kouri, PhD</a:t>
            </a:r>
          </a:p>
          <a:p>
            <a:pPr eaLnBrk="1" hangingPunct="1"/>
            <a:r>
              <a:rPr lang="en-US" sz="2400" dirty="0" smtClean="0"/>
              <a:t>Executive Director</a:t>
            </a:r>
          </a:p>
          <a:p>
            <a:pPr eaLnBrk="1" hangingPunct="1"/>
            <a:r>
              <a:rPr lang="en-US" sz="2400" dirty="0" smtClean="0"/>
              <a:t>BioSciences Management Initiative</a:t>
            </a:r>
          </a:p>
          <a:p>
            <a:pPr eaLnBrk="1" hangingPunct="1"/>
            <a:r>
              <a:rPr lang="en-US" sz="2400" dirty="0" smtClean="0"/>
              <a:t>Jenkins Graduate School of Management</a:t>
            </a:r>
          </a:p>
          <a:p>
            <a:pPr eaLnBrk="1" hangingPunct="1"/>
            <a:r>
              <a:rPr lang="en-US" sz="2400" dirty="0" smtClean="0"/>
              <a:t>The Poole College of Management</a:t>
            </a:r>
          </a:p>
          <a:p>
            <a:pPr eaLnBrk="1" hangingPunct="1"/>
            <a:r>
              <a:rPr lang="en-US" sz="2400" dirty="0" smtClean="0"/>
              <a:t>NCSU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09562" y="890810"/>
            <a:ext cx="5786438" cy="556990"/>
          </a:xfrm>
        </p:spPr>
        <p:txBody>
          <a:bodyPr rIns="28573" anchor="ctr"/>
          <a:lstStyle/>
          <a:p>
            <a:pPr marL="27905" eaLnBrk="1" hangingPunct="1"/>
            <a:r>
              <a:rPr lang="en-US" sz="3000" dirty="0" smtClean="0">
                <a:solidFill>
                  <a:srgbClr val="FF0000"/>
                </a:solidFill>
                <a:ea typeface="Gill Sans" charset="0"/>
                <a:cs typeface="Gill Sans" charset="0"/>
                <a:sym typeface="Gill Sans" charset="0"/>
              </a:rPr>
              <a:t>Work Flow</a:t>
            </a:r>
            <a:endParaRPr lang="en-US" sz="3000" dirty="0" smtClean="0">
              <a:solidFill>
                <a:srgbClr val="FF0000"/>
              </a:solidFill>
              <a:ea typeface="ヒラギノ角ゴ ProN W6" charset="0"/>
              <a:cs typeface="ヒラギノ角ゴ ProN W6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 bwMode="auto">
          <a:xfrm>
            <a:off x="304800" y="1905000"/>
            <a:ext cx="8153400" cy="4038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83" name="Rectangle 11"/>
          <p:cNvSpPr>
            <a:spLocks/>
          </p:cNvSpPr>
          <p:nvPr/>
        </p:nvSpPr>
        <p:spPr bwMode="auto">
          <a:xfrm>
            <a:off x="290513" y="812800"/>
            <a:ext cx="7634287" cy="7112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40639" bIns="0" anchor="ctr"/>
          <a:lstStyle/>
          <a:p>
            <a:pPr marL="39688" algn="l"/>
            <a:r>
              <a:rPr lang="en-US" sz="2400" b="1" dirty="0" smtClean="0">
                <a:solidFill>
                  <a:srgbClr val="F00000"/>
                </a:solidFill>
                <a:latin typeface="Arial Black" pitchFamily="34" charset="0"/>
                <a:ea typeface="Arial Black" charset="0"/>
                <a:cs typeface="Arial Black" charset="0"/>
                <a:sym typeface="Arial Black" charset="0"/>
              </a:rPr>
              <a:t>Outline of Engagement Model</a:t>
            </a:r>
            <a:endParaRPr lang="en-US" sz="2400" b="1" dirty="0">
              <a:solidFill>
                <a:srgbClr val="F00000"/>
              </a:solidFill>
              <a:latin typeface="Arial Black" pitchFamily="34" charset="0"/>
              <a:ea typeface="Arial Black" charset="0"/>
              <a:cs typeface="Arial Black" charset="0"/>
              <a:sym typeface="Arial Black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04800" y="1981200"/>
            <a:ext cx="8382000" cy="3886200"/>
            <a:chOff x="296812" y="1905000"/>
            <a:chExt cx="8402688" cy="3657600"/>
          </a:xfrm>
          <a:noFill/>
        </p:grpSpPr>
        <p:sp>
          <p:nvSpPr>
            <p:cNvPr id="3086" name="Rectangle 14"/>
            <p:cNvSpPr>
              <a:spLocks/>
            </p:cNvSpPr>
            <p:nvPr/>
          </p:nvSpPr>
          <p:spPr bwMode="auto">
            <a:xfrm>
              <a:off x="304800" y="2979738"/>
              <a:ext cx="1689100" cy="197326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Articulate  Business Intelligence needs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Design query logic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I.D. likely sources  </a:t>
              </a:r>
            </a:p>
          </p:txBody>
        </p:sp>
        <p:sp>
          <p:nvSpPr>
            <p:cNvPr id="3087" name="Rectangle 15"/>
            <p:cNvSpPr>
              <a:spLocks/>
            </p:cNvSpPr>
            <p:nvPr/>
          </p:nvSpPr>
          <p:spPr bwMode="auto">
            <a:xfrm>
              <a:off x="296812" y="1905000"/>
              <a:ext cx="1124987" cy="3693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400" u="sng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Phase </a:t>
              </a:r>
              <a:r>
                <a:rPr lang="en-US" sz="2400" u="sng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</a:t>
              </a:r>
              <a:endParaRPr lang="en-US" sz="2400" u="sng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  <p:sp>
          <p:nvSpPr>
            <p:cNvPr id="3088" name="Rectangle 16"/>
            <p:cNvSpPr>
              <a:spLocks/>
            </p:cNvSpPr>
            <p:nvPr/>
          </p:nvSpPr>
          <p:spPr bwMode="auto">
            <a:xfrm>
              <a:off x="304800" y="2260600"/>
              <a:ext cx="1676400" cy="5588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39688" algn="l"/>
              <a:r>
                <a:rPr lang="en-US" sz="2000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Selection </a:t>
              </a:r>
              <a:r>
                <a:rPr lang="en-US" sz="20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&amp; Definition</a:t>
              </a:r>
            </a:p>
          </p:txBody>
        </p:sp>
        <p:sp>
          <p:nvSpPr>
            <p:cNvPr id="3089" name="Rectangle 17"/>
            <p:cNvSpPr>
              <a:spLocks/>
            </p:cNvSpPr>
            <p:nvPr/>
          </p:nvSpPr>
          <p:spPr bwMode="auto">
            <a:xfrm>
              <a:off x="1981200" y="2984500"/>
              <a:ext cx="1689100" cy="10541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Refine query logic and data sources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Create </a:t>
              </a: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partial MDF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Measure performance </a:t>
              </a:r>
            </a:p>
          </p:txBody>
        </p:sp>
        <p:sp>
          <p:nvSpPr>
            <p:cNvPr id="3090" name="Rectangle 18"/>
            <p:cNvSpPr>
              <a:spLocks/>
            </p:cNvSpPr>
            <p:nvPr/>
          </p:nvSpPr>
          <p:spPr bwMode="auto">
            <a:xfrm>
              <a:off x="1965998" y="1905000"/>
              <a:ext cx="1209946" cy="3693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400" u="sng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Phase </a:t>
              </a:r>
              <a:r>
                <a:rPr lang="en-US" sz="2400" u="sng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II</a:t>
              </a:r>
              <a:endParaRPr lang="en-US" sz="2400" u="sng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  <p:sp>
          <p:nvSpPr>
            <p:cNvPr id="3091" name="Rectangle 19"/>
            <p:cNvSpPr>
              <a:spLocks/>
            </p:cNvSpPr>
            <p:nvPr/>
          </p:nvSpPr>
          <p:spPr bwMode="auto">
            <a:xfrm>
              <a:off x="1981200" y="2260600"/>
              <a:ext cx="1841500" cy="5588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39688" algn="l"/>
              <a:r>
                <a:rPr lang="en-US" sz="20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Proof of Concept</a:t>
              </a:r>
            </a:p>
          </p:txBody>
        </p:sp>
        <p:sp>
          <p:nvSpPr>
            <p:cNvPr id="3092" name="Rectangle 20"/>
            <p:cNvSpPr>
              <a:spLocks/>
            </p:cNvSpPr>
            <p:nvPr/>
          </p:nvSpPr>
          <p:spPr bwMode="auto">
            <a:xfrm>
              <a:off x="3641725" y="2984500"/>
              <a:ext cx="1778000" cy="14351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Create full MDF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Document process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Train users</a:t>
              </a: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Integrate with organization’s management system</a:t>
              </a:r>
            </a:p>
          </p:txBody>
        </p:sp>
        <p:sp>
          <p:nvSpPr>
            <p:cNvPr id="3093" name="Rectangle 21"/>
            <p:cNvSpPr>
              <a:spLocks/>
            </p:cNvSpPr>
            <p:nvPr/>
          </p:nvSpPr>
          <p:spPr bwMode="auto">
            <a:xfrm>
              <a:off x="3784410" y="1905000"/>
              <a:ext cx="1294905" cy="3693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400" u="sng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Phase </a:t>
              </a:r>
              <a:r>
                <a:rPr lang="en-US" sz="2400" u="sng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III</a:t>
              </a:r>
              <a:endParaRPr lang="en-US" sz="2400" u="sng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  <p:sp>
          <p:nvSpPr>
            <p:cNvPr id="3094" name="Rectangle 22"/>
            <p:cNvSpPr>
              <a:spLocks/>
            </p:cNvSpPr>
            <p:nvPr/>
          </p:nvSpPr>
          <p:spPr bwMode="auto">
            <a:xfrm>
              <a:off x="3810000" y="2260600"/>
              <a:ext cx="1841500" cy="3302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39688" algn="l"/>
              <a:r>
                <a:rPr lang="en-US" sz="20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Pilot </a:t>
              </a:r>
            </a:p>
          </p:txBody>
        </p:sp>
        <p:sp>
          <p:nvSpPr>
            <p:cNvPr id="3095" name="Rectangle 23"/>
            <p:cNvSpPr>
              <a:spLocks/>
            </p:cNvSpPr>
            <p:nvPr/>
          </p:nvSpPr>
          <p:spPr bwMode="auto">
            <a:xfrm>
              <a:off x="5318125" y="2984500"/>
              <a:ext cx="1689100" cy="10541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Routine </a:t>
              </a:r>
              <a:r>
                <a:rPr lang="en-US" sz="1600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operations; including updating MDF</a:t>
              </a:r>
              <a:endParaRPr lang="en-US" sz="1600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Offer capability to other business functions</a:t>
              </a:r>
            </a:p>
          </p:txBody>
        </p:sp>
        <p:sp>
          <p:nvSpPr>
            <p:cNvPr id="3096" name="Rectangle 24"/>
            <p:cNvSpPr>
              <a:spLocks/>
            </p:cNvSpPr>
            <p:nvPr/>
          </p:nvSpPr>
          <p:spPr bwMode="auto">
            <a:xfrm>
              <a:off x="5306005" y="1905000"/>
              <a:ext cx="1330171" cy="3693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400" u="sng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Phase </a:t>
              </a:r>
              <a:r>
                <a:rPr lang="en-US" sz="2400" u="sng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IV</a:t>
              </a:r>
              <a:endParaRPr lang="en-US" sz="2400" u="sng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  <p:sp>
          <p:nvSpPr>
            <p:cNvPr id="3097" name="Rectangle 25"/>
            <p:cNvSpPr>
              <a:spLocks/>
            </p:cNvSpPr>
            <p:nvPr/>
          </p:nvSpPr>
          <p:spPr bwMode="auto">
            <a:xfrm>
              <a:off x="6858000" y="2260600"/>
              <a:ext cx="1841500" cy="3302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39688" algn="l"/>
              <a:r>
                <a:rPr lang="en-US" sz="20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Full Adoption</a:t>
              </a:r>
            </a:p>
          </p:txBody>
        </p:sp>
        <p:sp>
          <p:nvSpPr>
            <p:cNvPr id="3098" name="Rectangle 26"/>
            <p:cNvSpPr>
              <a:spLocks/>
            </p:cNvSpPr>
            <p:nvPr/>
          </p:nvSpPr>
          <p:spPr bwMode="auto">
            <a:xfrm>
              <a:off x="6894656" y="2976562"/>
              <a:ext cx="1689100" cy="4826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158750" indent="-119063" algn="l">
                <a:buClr>
                  <a:srgbClr val="000000"/>
                </a:buClr>
                <a:buSzPct val="100000"/>
                <a:buFont typeface="Arial" charset="0"/>
                <a:buChar char="•"/>
              </a:pP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Offer capability to  business partners</a:t>
              </a:r>
            </a:p>
          </p:txBody>
        </p:sp>
        <p:sp>
          <p:nvSpPr>
            <p:cNvPr id="3099" name="Rectangle 27"/>
            <p:cNvSpPr>
              <a:spLocks/>
            </p:cNvSpPr>
            <p:nvPr/>
          </p:nvSpPr>
          <p:spPr bwMode="auto">
            <a:xfrm>
              <a:off x="6858000" y="1905000"/>
              <a:ext cx="1245212" cy="3693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400" u="sng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Phase </a:t>
              </a:r>
              <a:r>
                <a:rPr lang="en-US" sz="2400" u="sng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V</a:t>
              </a:r>
              <a:endParaRPr lang="en-US" sz="2400" u="sng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  <p:sp>
          <p:nvSpPr>
            <p:cNvPr id="3100" name="Rectangle 28"/>
            <p:cNvSpPr>
              <a:spLocks/>
            </p:cNvSpPr>
            <p:nvPr/>
          </p:nvSpPr>
          <p:spPr bwMode="auto">
            <a:xfrm>
              <a:off x="5181600" y="2260600"/>
              <a:ext cx="1841500" cy="33020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40639" bIns="0"/>
            <a:lstStyle/>
            <a:p>
              <a:pPr marL="39688" algn="l"/>
              <a:r>
                <a:rPr lang="en-US" sz="20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Institutionalize</a:t>
              </a:r>
            </a:p>
          </p:txBody>
        </p:sp>
        <p:sp>
          <p:nvSpPr>
            <p:cNvPr id="3101" name="Freeform 29"/>
            <p:cNvSpPr>
              <a:spLocks/>
            </p:cNvSpPr>
            <p:nvPr/>
          </p:nvSpPr>
          <p:spPr bwMode="auto">
            <a:xfrm rot="5400000">
              <a:off x="2756694" y="2755107"/>
              <a:ext cx="274637" cy="45720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00" y="108"/>
                </a:cxn>
                <a:cxn ang="0">
                  <a:pos x="10800" y="10692"/>
                </a:cxn>
                <a:cxn ang="0">
                  <a:pos x="21600" y="10800"/>
                </a:cxn>
                <a:cxn ang="0">
                  <a:pos x="10800" y="10908"/>
                </a:cxn>
                <a:cxn ang="0">
                  <a:pos x="10800" y="21492"/>
                </a:cxn>
                <a:cxn ang="0">
                  <a:pos x="0" y="2160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5965" y="0"/>
                    <a:pt x="10800" y="48"/>
                    <a:pt x="10800" y="108"/>
                  </a:cubicBezTo>
                  <a:lnTo>
                    <a:pt x="10800" y="10692"/>
                  </a:lnTo>
                  <a:cubicBezTo>
                    <a:pt x="10800" y="10752"/>
                    <a:pt x="15635" y="10800"/>
                    <a:pt x="21600" y="10800"/>
                  </a:cubicBezTo>
                  <a:cubicBezTo>
                    <a:pt x="15635" y="10800"/>
                    <a:pt x="10800" y="10848"/>
                    <a:pt x="10800" y="10908"/>
                  </a:cubicBezTo>
                  <a:lnTo>
                    <a:pt x="10800" y="21492"/>
                  </a:lnTo>
                  <a:cubicBezTo>
                    <a:pt x="10800" y="21552"/>
                    <a:pt x="5965" y="21600"/>
                    <a:pt x="0" y="21600"/>
                  </a:cubicBezTo>
                </a:path>
              </a:pathLst>
            </a:custGeom>
            <a:grpFill/>
            <a:ln w="9525" cap="flat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3102" name="Rectangle 30"/>
            <p:cNvSpPr>
              <a:spLocks/>
            </p:cNvSpPr>
            <p:nvPr/>
          </p:nvSpPr>
          <p:spPr bwMode="auto">
            <a:xfrm>
              <a:off x="381000" y="5257800"/>
              <a:ext cx="5181600" cy="304800"/>
            </a:xfrm>
            <a:prstGeom prst="rect">
              <a:avLst/>
            </a:prstGeom>
            <a:grpFill/>
            <a:ln w="127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38099" dir="2700000" algn="ctr" rotWithShape="0">
                <a:schemeClr val="bg2">
                  <a:alpha val="39999"/>
                </a:schemeClr>
              </a:outerShdw>
            </a:effectLst>
          </p:spPr>
          <p:txBody>
            <a:bodyPr lIns="0" tIns="0" rIns="40639" bIns="0"/>
            <a:lstStyle/>
            <a:p>
              <a:pPr marL="39688"/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Perform under a </a:t>
              </a:r>
              <a:r>
                <a:rPr lang="en-US" sz="1600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CIMS Sponsored </a:t>
              </a:r>
              <a:r>
                <a:rPr lang="en-US" sz="1600" dirty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Research </a:t>
              </a:r>
              <a:r>
                <a:rPr lang="en-US" sz="1600" dirty="0" smtClean="0">
                  <a:solidFill>
                    <a:schemeClr val="tx1"/>
                  </a:solidFill>
                  <a:ea typeface="Lucida Grande" charset="0"/>
                  <a:cs typeface="Lucida Grande" charset="0"/>
                </a:rPr>
                <a:t>Agreement</a:t>
              </a:r>
              <a:endParaRPr lang="en-US" sz="1600" dirty="0">
                <a:solidFill>
                  <a:schemeClr val="tx1"/>
                </a:solidFill>
                <a:ea typeface="Lucida Grande" charset="0"/>
                <a:cs typeface="Lucida Grande" charset="0"/>
              </a:endParaRPr>
            </a:p>
          </p:txBody>
        </p:sp>
      </p:grpSp>
      <p:sp>
        <p:nvSpPr>
          <p:cNvPr id="30" name="Slide Number Placeholder 29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04800" y="808037"/>
            <a:ext cx="8229600" cy="639763"/>
          </a:xfrm>
        </p:spPr>
        <p:txBody>
          <a:bodyPr/>
          <a:lstStyle/>
          <a:p>
            <a:r>
              <a:rPr lang="en-US" sz="2400" dirty="0" smtClean="0">
                <a:latin typeface="Arial Black" pitchFamily="34" charset="0"/>
                <a:ea typeface="ＭＳ Ｐゴシック" pitchFamily="34" charset="-128"/>
              </a:rPr>
              <a:t>Web Sites for the Inhaler Use Case (OTT)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5105400" cy="4983163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en-US" sz="1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Abbott </a:t>
            </a: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Laboratories -  www.abbottlabs.com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Arrow International  - www.arrowintl.comlabs.com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C.R. Bard, Inc.  -  www.crbard.com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Baxter International, Inc. -  www.baxter.com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Becton, Dickinson and Company -  www.bd.com</a:t>
            </a:r>
          </a:p>
          <a:p>
            <a:pPr marL="0">
              <a:spcBef>
                <a:spcPts val="0"/>
              </a:spcBef>
            </a:pPr>
            <a:r>
              <a:rPr lang="en-US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BoehringerIngelheim</a:t>
            </a: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GmbH - www.boehringer-ingelheim.com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Bristol-Myers Squibb Company - www.bms.com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Endo Pharmaceuticals Holdings, Inc. - www.endo.com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GlaxoSmithKline PLC - www.gsk.com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Flow Corporation - www.iflow.com </a:t>
            </a:r>
          </a:p>
          <a:p>
            <a:pPr marL="0">
              <a:spcBef>
                <a:spcPts val="0"/>
              </a:spcBef>
            </a:pPr>
            <a:r>
              <a:rPr lang="en-US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Mannkind</a:t>
            </a: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 - www.Mannkindcorp.com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Medtronic, Inc. - www.medtronic.com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Novartis AG - www.novartis.com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Novo Nordisk AS - www.novonordisk.com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Ortho-McNeil Pharmaceutical, Inc./Johnson &amp; Johnson - 	www.jnj.com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Pfizer, Inc. - www.pfizer.com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Merck/Schering-Plough -  www.merck.com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Shire PLC - www.shire.com </a:t>
            </a:r>
          </a:p>
          <a:p>
            <a:pPr marL="0">
              <a:spcBef>
                <a:spcPts val="0"/>
              </a:spcBef>
            </a:pP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Skye Pharma - www.skyepharma.com </a:t>
            </a:r>
          </a:p>
          <a:p>
            <a:pPr marL="0">
              <a:spcBef>
                <a:spcPts val="0"/>
              </a:spcBef>
            </a:pPr>
            <a:r>
              <a:rPr lang="en-US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Nektar</a:t>
            </a: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- http://www.nektar.com/nektar/overview.html</a:t>
            </a:r>
          </a:p>
          <a:p>
            <a:pPr marL="0">
              <a:spcBef>
                <a:spcPts val="0"/>
              </a:spcBef>
            </a:pPr>
            <a:r>
              <a:rPr lang="fr-FR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Bespak</a:t>
            </a:r>
            <a:r>
              <a:rPr lang="fr-FR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PLC - http://www.bespak.com/</a:t>
            </a:r>
            <a:endParaRPr lang="en-US" sz="1200" i="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>
              <a:spcBef>
                <a:spcPts val="0"/>
              </a:spcBef>
            </a:pPr>
            <a:r>
              <a:rPr lang="fr-FR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AerovectRx</a:t>
            </a:r>
            <a:r>
              <a:rPr lang="fr-FR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- http://www.aerovectrx.com/</a:t>
            </a:r>
            <a:endParaRPr lang="en-US" sz="1200" i="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>
              <a:spcBef>
                <a:spcPts val="0"/>
              </a:spcBef>
            </a:pPr>
            <a:r>
              <a:rPr lang="fr-FR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Valois - http://www.valois.com/</a:t>
            </a:r>
            <a:endParaRPr lang="en-US" sz="1200" i="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sz="1200" i="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Kurve</a:t>
            </a:r>
            <a:r>
              <a:rPr lang="en-US" sz="1200" i="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Technology - http://www.kurvetech.com/</a:t>
            </a:r>
          </a:p>
          <a:p>
            <a:endParaRPr lang="en-US" sz="1100" dirty="0" smtClean="0">
              <a:latin typeface="Georgia" pitchFamily="18" charset="0"/>
              <a:ea typeface="ＭＳ Ｐゴシック" pitchFamily="34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257800" y="1447800"/>
            <a:ext cx="441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200" dirty="0"/>
              <a:t>http://www.clinicaltrials.gov/</a:t>
            </a:r>
          </a:p>
          <a:p>
            <a:r>
              <a:rPr lang="en-US" sz="1200" dirty="0"/>
              <a:t>http://www.genengnews.com/</a:t>
            </a:r>
          </a:p>
          <a:p>
            <a:r>
              <a:rPr lang="en-US" sz="1200" dirty="0"/>
              <a:t>http://www.genengnews.com/blog/</a:t>
            </a:r>
          </a:p>
          <a:p>
            <a:r>
              <a:rPr lang="en-US" sz="1200" dirty="0"/>
              <a:t>http://www.scripnews.com/scripnews/home/</a:t>
            </a:r>
          </a:p>
          <a:p>
            <a:r>
              <a:rPr lang="en-US" sz="1200" dirty="0"/>
              <a:t>http://www.the-scientist.com/blog/</a:t>
            </a:r>
          </a:p>
          <a:p>
            <a:r>
              <a:rPr lang="en-US" sz="1200" dirty="0"/>
              <a:t>http://www.genomeweb.com/</a:t>
            </a:r>
          </a:p>
          <a:p>
            <a:r>
              <a:rPr lang="en-US" sz="1200" dirty="0"/>
              <a:t>http://www.genomeweb.com/newsletter/daily-scan</a:t>
            </a:r>
          </a:p>
          <a:p>
            <a:r>
              <a:rPr lang="en-US" sz="1200" dirty="0"/>
              <a:t>http://www.genomeweb.com/newsletter/sample</a:t>
            </a:r>
          </a:p>
          <a:p>
            <a:r>
              <a:rPr lang="en-US" sz="1200" dirty="0"/>
              <a:t>http://therpmreport.com/Free/firsttake.aspx</a:t>
            </a:r>
          </a:p>
          <a:p>
            <a:r>
              <a:rPr lang="en-US" sz="1200" dirty="0"/>
              <a:t>http://www.smartbrief.com/news/fdli/blogs.jsp</a:t>
            </a:r>
          </a:p>
          <a:p>
            <a:r>
              <a:rPr lang="en-US" sz="1200" dirty="0"/>
              <a:t>http://invivoblog.blogspot.com/</a:t>
            </a:r>
          </a:p>
          <a:p>
            <a:r>
              <a:rPr lang="en-US" sz="1200" dirty="0"/>
              <a:t>http://blogs.wsj.com/health/</a:t>
            </a:r>
          </a:p>
          <a:p>
            <a:r>
              <a:rPr lang="en-US" sz="1200" dirty="0"/>
              <a:t>http://www.drugwonks.com/blog_post/show/6843</a:t>
            </a:r>
          </a:p>
          <a:p>
            <a:r>
              <a:rPr lang="en-US" sz="1200" dirty="0"/>
              <a:t>http://gooznews.com/</a:t>
            </a:r>
          </a:p>
          <a:p>
            <a:r>
              <a:rPr lang="en-US" sz="1200" dirty="0"/>
              <a:t>http://www.infosysblogs.com/supply-chain</a:t>
            </a:r>
          </a:p>
          <a:p>
            <a:r>
              <a:rPr lang="en-US" sz="1200" dirty="0"/>
              <a:t>http://bloggingbiotech.wordpress.com/</a:t>
            </a:r>
          </a:p>
          <a:p>
            <a:r>
              <a:rPr lang="en-US" sz="1200" dirty="0"/>
              <a:t>http://biotech-now.org/</a:t>
            </a:r>
          </a:p>
          <a:p>
            <a:r>
              <a:rPr lang="en-US" sz="1200" dirty="0"/>
              <a:t>http://yahoo.com/businessnews/</a:t>
            </a:r>
          </a:p>
          <a:p>
            <a:r>
              <a:rPr lang="en-US" sz="1200" dirty="0"/>
              <a:t>http://lexisnexis.com/</a:t>
            </a:r>
          </a:p>
          <a:p>
            <a:r>
              <a:rPr lang="en-US" sz="1200" dirty="0"/>
              <a:t>http://patft.uspto.gov/</a:t>
            </a:r>
          </a:p>
          <a:p>
            <a:r>
              <a:rPr lang="en-US" sz="1200" dirty="0"/>
              <a:t>http://google.com/advanced_patent_search/</a:t>
            </a:r>
          </a:p>
          <a:p>
            <a:r>
              <a:rPr lang="en-US" sz="1200" dirty="0"/>
              <a:t>www.delphion.com/</a:t>
            </a:r>
          </a:p>
          <a:p>
            <a:r>
              <a:rPr lang="en-US" sz="1200" dirty="0"/>
              <a:t>www.sec.gov/edgar.shtml</a:t>
            </a:r>
          </a:p>
          <a:p>
            <a:r>
              <a:rPr lang="fr-FR" sz="1200" dirty="0"/>
              <a:t>www.csa.com/scientific abstracts</a:t>
            </a:r>
            <a:endParaRPr lang="en-US" sz="1200" dirty="0"/>
          </a:p>
          <a:p>
            <a:r>
              <a:rPr lang="fr-FR" sz="1200" dirty="0"/>
              <a:t>www.ncbi.nlm.nih.gov/pubmed/</a:t>
            </a:r>
            <a:endParaRPr lang="en-US" sz="1200" dirty="0"/>
          </a:p>
          <a:p>
            <a:r>
              <a:rPr lang="fr-FR" sz="1200" dirty="0"/>
              <a:t>www.thepinksheet.elsevierbi.com</a:t>
            </a:r>
            <a:endParaRPr lang="en-US" sz="1200" dirty="0"/>
          </a:p>
          <a:p>
            <a:r>
              <a:rPr lang="fr-FR" sz="1200" dirty="0"/>
              <a:t>www.</a:t>
            </a:r>
            <a:r>
              <a:rPr lang="en-US" sz="1200" dirty="0"/>
              <a:t>biotechniques.com/</a:t>
            </a:r>
          </a:p>
          <a:p>
            <a:pPr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n-US" sz="1200" i="1" dirty="0">
              <a:latin typeface="Georgia" pitchFamily="18" charset="0"/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808037"/>
            <a:ext cx="8229600" cy="6397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>
                <a:latin typeface="Arial Black" pitchFamily="34" charset="0"/>
                <a:ea typeface="ＭＳ Ｐゴシック" pitchFamily="-110" charset="-128"/>
                <a:cs typeface="ＭＳ Ｐゴシック" pitchFamily="-110" charset="-128"/>
              </a:rPr>
              <a:t>Smart Inhaler Key words (OTT)</a:t>
            </a:r>
            <a:endParaRPr lang="en-US" sz="2400" dirty="0" smtClean="0">
              <a:latin typeface="Arial Black" pitchFamily="34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752600" y="1527175"/>
            <a:ext cx="47244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600" b="1" dirty="0" smtClean="0">
                <a:latin typeface="Georgia" pitchFamily="18" charset="0"/>
                <a:ea typeface="ＭＳ Ｐゴシック" pitchFamily="34" charset="-128"/>
              </a:rPr>
              <a:t>Strong Key Words (Specific):</a:t>
            </a:r>
          </a:p>
          <a:p>
            <a:r>
              <a:rPr lang="en-US" sz="1400" dirty="0" smtClean="0">
                <a:ea typeface="ＭＳ Ｐゴシック" pitchFamily="34" charset="-128"/>
              </a:rPr>
              <a:t>Inhaled Drug Delivery</a:t>
            </a:r>
          </a:p>
          <a:p>
            <a:r>
              <a:rPr lang="en-US" sz="1400" dirty="0" smtClean="0">
                <a:ea typeface="ＭＳ Ｐゴシック" pitchFamily="34" charset="-128"/>
              </a:rPr>
              <a:t>Inhalation </a:t>
            </a:r>
            <a:r>
              <a:rPr lang="en-US" sz="1400" dirty="0" smtClean="0">
                <a:ea typeface="ＭＳ Ｐゴシック" pitchFamily="34" charset="-128"/>
              </a:rPr>
              <a:t>Technology</a:t>
            </a:r>
          </a:p>
          <a:p>
            <a:r>
              <a:rPr lang="en-US" sz="1400" dirty="0" smtClean="0">
                <a:ea typeface="ＭＳ Ｐゴシック" pitchFamily="34" charset="-128"/>
              </a:rPr>
              <a:t>Inhalation Device Design Factors</a:t>
            </a:r>
          </a:p>
          <a:p>
            <a:r>
              <a:rPr lang="en-US" sz="1400" dirty="0" smtClean="0">
                <a:ea typeface="ＭＳ Ｐゴシック" pitchFamily="34" charset="-128"/>
              </a:rPr>
              <a:t>Metered Dose Inhalers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Nebulizers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Combination Drug Inhalers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Inhaled Device Assessments</a:t>
            </a:r>
          </a:p>
          <a:p>
            <a:r>
              <a:rPr lang="en-US" sz="1400" dirty="0" smtClean="0">
                <a:ea typeface="ＭＳ Ｐゴシック" pitchFamily="34" charset="-128"/>
              </a:rPr>
              <a:t>Dry Powder </a:t>
            </a:r>
            <a:r>
              <a:rPr lang="en-US" sz="1400" dirty="0" smtClean="0">
                <a:ea typeface="ＭＳ Ｐゴシック" pitchFamily="34" charset="-128"/>
              </a:rPr>
              <a:t>inhalers</a:t>
            </a:r>
            <a:endParaRPr lang="en-US" sz="1400" dirty="0" smtClean="0">
              <a:ea typeface="ＭＳ Ｐゴシック" pitchFamily="34" charset="-128"/>
            </a:endParaRPr>
          </a:p>
          <a:p>
            <a:r>
              <a:rPr lang="en-US" sz="1400" dirty="0" smtClean="0">
                <a:ea typeface="ＭＳ Ｐゴシック" pitchFamily="34" charset="-128"/>
              </a:rPr>
              <a:t>Pressurized MDIs</a:t>
            </a:r>
          </a:p>
          <a:p>
            <a:r>
              <a:rPr lang="en-US" sz="1400" dirty="0" smtClean="0">
                <a:ea typeface="ＭＳ Ｐゴシック" pitchFamily="34" charset="-128"/>
              </a:rPr>
              <a:t>Breath-actuated MDIs</a:t>
            </a:r>
          </a:p>
          <a:p>
            <a:r>
              <a:rPr lang="en-US" sz="1400" dirty="0" smtClean="0">
                <a:ea typeface="ＭＳ Ｐゴシック" pitchFamily="34" charset="-128"/>
              </a:rPr>
              <a:t>Advanced Design MDIs</a:t>
            </a:r>
          </a:p>
          <a:p>
            <a:r>
              <a:rPr lang="en-US" sz="1400" dirty="0" smtClean="0">
                <a:ea typeface="ＭＳ Ｐゴシック" pitchFamily="34" charset="-128"/>
              </a:rPr>
              <a:t>Compressed Air Nebulizers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Ultrasonic Nebulizers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Advanced Technology Nebulizers</a:t>
            </a:r>
          </a:p>
          <a:p>
            <a:r>
              <a:rPr lang="en-US" sz="1400" dirty="0" smtClean="0">
                <a:ea typeface="ＭＳ Ｐゴシック" pitchFamily="34" charset="-128"/>
              </a:rPr>
              <a:t>Market Data and Forecasts Inhaled Drug Delivery</a:t>
            </a:r>
          </a:p>
          <a:p>
            <a:r>
              <a:rPr lang="en-US" sz="1400" dirty="0" smtClean="0">
                <a:ea typeface="ＭＳ Ｐゴシック" pitchFamily="34" charset="-128"/>
              </a:rPr>
              <a:t>Emerging Inhaled Systemic Drug Delivery</a:t>
            </a:r>
          </a:p>
        </p:txBody>
      </p:sp>
      <p:sp>
        <p:nvSpPr>
          <p:cNvPr id="8196" name="Content Placeholder 2"/>
          <p:cNvSpPr txBox="1">
            <a:spLocks/>
          </p:cNvSpPr>
          <p:nvPr/>
        </p:nvSpPr>
        <p:spPr bwMode="auto">
          <a:xfrm>
            <a:off x="5410200" y="1524000"/>
            <a:ext cx="3276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sz="1600" b="1" dirty="0">
                <a:latin typeface="+mn-lt"/>
                <a:ea typeface="ＭＳ Ｐゴシック" pitchFamily="34" charset="-128"/>
              </a:rPr>
              <a:t>Weak Key Words: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Drug Formulations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Formulation Technologies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Delivery Profiles and Risk Factors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Excipients and Release Profiles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Performance Factors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Bioavailability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Dose Reproducibility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Commercial Devices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Discrete Dose Devices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Proprietary Dosing Technologies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n-US" sz="1400" i="1" dirty="0">
              <a:latin typeface="+mn-lt"/>
              <a:ea typeface="ＭＳ Ｐゴシック" pitchFamily="34" charset="-128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n-US" sz="2400" dirty="0">
              <a:latin typeface="+mn-lt"/>
              <a:ea typeface="ＭＳ Ｐゴシック" pitchFamily="34" charset="-128"/>
            </a:endParaRPr>
          </a:p>
        </p:txBody>
      </p:sp>
      <p:sp>
        <p:nvSpPr>
          <p:cNvPr id="8197" name="Content Placeholder 2"/>
          <p:cNvSpPr txBox="1">
            <a:spLocks/>
          </p:cNvSpPr>
          <p:nvPr/>
        </p:nvSpPr>
        <p:spPr bwMode="auto">
          <a:xfrm>
            <a:off x="6096000" y="4495800"/>
            <a:ext cx="3200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None/>
            </a:pPr>
            <a:r>
              <a:rPr lang="en-US" sz="1600" b="1" dirty="0">
                <a:latin typeface="Georgia" pitchFamily="18" charset="0"/>
                <a:ea typeface="ＭＳ Ｐゴシック" pitchFamily="34" charset="-128"/>
              </a:rPr>
              <a:t>“Generic” Key Words: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Inhaler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Inhalation therapy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Targeted drug delivery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Lung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Respiration therapy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>
                <a:latin typeface="+mn-lt"/>
                <a:ea typeface="ＭＳ Ｐゴシック" pitchFamily="34" charset="-128"/>
              </a:rPr>
              <a:t>Aerosol</a:t>
            </a: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n-US" sz="1400" dirty="0">
              <a:latin typeface="Georgia" pitchFamily="18" charset="0"/>
              <a:ea typeface="ＭＳ Ｐゴシック" pitchFamily="34" charset="-128"/>
            </a:endParaRPr>
          </a:p>
          <a:p>
            <a:pPr marL="342900" indent="-342900" eaLnBrk="0" hangingPunct="0">
              <a:spcBef>
                <a:spcPct val="20000"/>
              </a:spcBef>
              <a:buFont typeface="Wingdings" pitchFamily="2" charset="2"/>
              <a:buChar char="Ø"/>
            </a:pPr>
            <a:endParaRPr lang="en-US" sz="2400" dirty="0">
              <a:latin typeface="Georgia" pitchFamily="18" charset="0"/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04800" y="808037"/>
            <a:ext cx="7620000" cy="6397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>
                <a:latin typeface="Arial Black" pitchFamily="34" charset="0"/>
                <a:ea typeface="ＭＳ Ｐゴシック" pitchFamily="-110" charset="-128"/>
                <a:cs typeface="ＭＳ Ｐゴシック" pitchFamily="-110" charset="-128"/>
              </a:rPr>
              <a:t>Key word relationship table (OTT) </a:t>
            </a:r>
            <a:endParaRPr lang="en-US" sz="2400" dirty="0" smtClean="0">
              <a:latin typeface="Arial Black" pitchFamily="34" charset="0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52400" y="3962400"/>
            <a:ext cx="8991600" cy="1295400"/>
          </a:xfrm>
        </p:spPr>
        <p:txBody>
          <a:bodyPr/>
          <a:lstStyle/>
          <a:p>
            <a:pPr lvl="1"/>
            <a:r>
              <a:rPr lang="en-US" sz="1800" i="0" dirty="0" smtClean="0">
                <a:ea typeface="ＭＳ Ｐゴシック" pitchFamily="34" charset="-128"/>
              </a:rPr>
              <a:t>Weak key word + Generic key word in a sentence = Medium Indicator</a:t>
            </a:r>
          </a:p>
          <a:p>
            <a:pPr lvl="1"/>
            <a:r>
              <a:rPr lang="en-US" sz="1800" i="0" dirty="0" smtClean="0">
                <a:ea typeface="ＭＳ Ｐゴシック" pitchFamily="34" charset="-128"/>
              </a:rPr>
              <a:t>Weak key word + Generic key word in a paragraph = Weak Indicator</a:t>
            </a:r>
          </a:p>
          <a:p>
            <a:pPr lvl="1"/>
            <a:r>
              <a:rPr lang="en-US" sz="1800" i="0" dirty="0" smtClean="0">
                <a:ea typeface="ＭＳ Ｐゴシック" pitchFamily="34" charset="-128"/>
              </a:rPr>
              <a:t>Strong key word  = Strong Indicator</a:t>
            </a:r>
          </a:p>
          <a:p>
            <a:endParaRPr lang="en-US" sz="2400" i="0" dirty="0" smtClean="0">
              <a:solidFill>
                <a:srgbClr val="FFFF00"/>
              </a:solidFill>
              <a:latin typeface="Georgia" pitchFamily="18" charset="0"/>
              <a:ea typeface="ＭＳ Ｐゴシック" pitchFamily="34" charset="-12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1706880"/>
          <a:ext cx="609600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Company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Name found in same …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Strong Indicator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Indicator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Weak</a:t>
                      </a:r>
                      <a:r>
                        <a:rPr lang="en-US" baseline="0" dirty="0" smtClean="0"/>
                        <a:t> Indicator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Sentence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accent3"/>
                          </a:solidFill>
                        </a:rPr>
                        <a:t>Strong Hit</a:t>
                      </a:r>
                      <a:endParaRPr lang="en-US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accent3"/>
                          </a:solidFill>
                        </a:rPr>
                        <a:t>Strong Hit</a:t>
                      </a:r>
                      <a:endParaRPr lang="en-US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Weak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Hit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Paragraph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accent3"/>
                          </a:solidFill>
                        </a:rPr>
                        <a:t>Strong</a:t>
                      </a:r>
                      <a:r>
                        <a:rPr lang="en-US" b="1" baseline="0" dirty="0" smtClean="0">
                          <a:solidFill>
                            <a:schemeClr val="accent3"/>
                          </a:solidFill>
                        </a:rPr>
                        <a:t> Hit</a:t>
                      </a:r>
                      <a:endParaRPr lang="en-US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Hit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Weak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Hit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Document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</a:t>
                      </a:r>
                      <a:r>
                        <a:rPr lang="en-US" baseline="0" dirty="0" smtClean="0"/>
                        <a:t>Hit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Weak Hit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latin typeface="Arial Black" pitchFamily="34" charset="0"/>
              </a:rPr>
              <a:t>Results for OTT Pilot Project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Additional 3-4 potential partners ID’d</a:t>
            </a:r>
          </a:p>
          <a:p>
            <a:r>
              <a:rPr lang="en-US" dirty="0" smtClean="0"/>
              <a:t>Some with specific person ID’d with contact info (title, address, phone, and email)</a:t>
            </a:r>
          </a:p>
          <a:p>
            <a:r>
              <a:rPr lang="en-US" dirty="0" smtClean="0"/>
              <a:t>Trained 8 OTT specialists in the use of tools; one ID’d as super-user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fld id="{55F9176F-BCF3-47C6-983F-745C6A48EB2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599"/>
            <a:ext cx="7620000" cy="541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12E6F-3911-4FAE-84F8-6E1A8A8793F9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7675" y="1600201"/>
            <a:ext cx="5876925" cy="4343400"/>
          </a:xfrm>
          <a:noFill/>
          <a:ln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543800" cy="685800"/>
          </a:xfrm>
        </p:spPr>
        <p:txBody>
          <a:bodyPr/>
          <a:lstStyle/>
          <a:p>
            <a:r>
              <a:rPr lang="en-US" sz="2400" dirty="0" smtClean="0"/>
              <a:t>Conditions for addressing questions from DDCOI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1" y="390525"/>
            <a:ext cx="7073900" cy="911225"/>
          </a:xfrm>
          <a:noFill/>
          <a:ln/>
        </p:spPr>
      </p:pic>
      <p:pic>
        <p:nvPicPr>
          <p:cNvPr id="819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524000"/>
            <a:ext cx="8229600" cy="4437063"/>
          </a:xfrm>
          <a:noFill/>
          <a:ln/>
        </p:spPr>
      </p:pic>
      <p:sp>
        <p:nvSpPr>
          <p:cNvPr id="5" name="TextBox 4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24200" y="304800"/>
            <a:ext cx="5334000" cy="1143000"/>
          </a:xfrm>
          <a:noFill/>
          <a:ln/>
        </p:spPr>
      </p:pic>
      <p:pic>
        <p:nvPicPr>
          <p:cNvPr id="10245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500188"/>
            <a:ext cx="8229600" cy="4419600"/>
          </a:xfr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  <a:noFill/>
        </p:spPr>
        <p:txBody>
          <a:bodyPr/>
          <a:lstStyle/>
          <a:p>
            <a:pPr marL="342900" indent="-342900"/>
            <a:fld id="{DCC82C06-D840-45FE-BD53-0A528849027B}" type="slidenum">
              <a:rPr lang="en-US" altLang="en-US"/>
              <a:pPr marL="342900" indent="-342900"/>
              <a:t>2</a:t>
            </a:fld>
            <a:endParaRPr lang="en-US" altLang="en-US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14388"/>
            <a:ext cx="7391400" cy="557212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 Black" pitchFamily="34" charset="0"/>
              </a:rPr>
              <a:t>New Mantra for Business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1"/>
            <a:ext cx="8229600" cy="2590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None/>
            </a:pPr>
            <a:r>
              <a:rPr lang="en-US" dirty="0" smtClean="0"/>
              <a:t>‘We no longer are sellers </a:t>
            </a:r>
            <a:r>
              <a:rPr lang="en-US" u="sng" dirty="0" smtClean="0"/>
              <a:t>to</a:t>
            </a:r>
            <a:r>
              <a:rPr lang="en-US" dirty="0" smtClean="0"/>
              <a:t> our customers; we are buyers (and bundlers) </a:t>
            </a:r>
            <a:r>
              <a:rPr lang="en-US" u="sng" dirty="0" smtClean="0"/>
              <a:t>for</a:t>
            </a:r>
            <a:r>
              <a:rPr lang="en-US" dirty="0" smtClean="0"/>
              <a:t> our customers’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5193268"/>
            <a:ext cx="85366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Adapted from: “The Power of Pull” by J </a:t>
            </a:r>
            <a:r>
              <a:rPr lang="en-US" sz="1600" dirty="0" err="1" smtClean="0"/>
              <a:t>Hagel</a:t>
            </a:r>
            <a:r>
              <a:rPr lang="en-US" sz="1600" dirty="0" smtClean="0"/>
              <a:t>, JS Brown, and L Davison, Basic Books, 2010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304800"/>
            <a:ext cx="5486400" cy="1265238"/>
          </a:xfrm>
          <a:noFill/>
          <a:ln/>
        </p:spPr>
      </p:pic>
      <p:pic>
        <p:nvPicPr>
          <p:cNvPr id="1434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7213" y="1600200"/>
            <a:ext cx="8027987" cy="4525963"/>
          </a:xfr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89225" y="276225"/>
            <a:ext cx="6530975" cy="1139825"/>
          </a:xfrm>
          <a:noFill/>
          <a:ln/>
        </p:spPr>
      </p:pic>
      <p:pic>
        <p:nvPicPr>
          <p:cNvPr id="16389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3400" y="1600200"/>
            <a:ext cx="8075613" cy="4525963"/>
          </a:xfr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4731603"/>
            <a:ext cx="3581400" cy="83099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Results: Phase 2 for endometriosis is poor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381000"/>
            <a:ext cx="5410200" cy="1371600"/>
          </a:xfrm>
          <a:noFill/>
          <a:ln/>
        </p:spPr>
      </p:pic>
      <p:pic>
        <p:nvPicPr>
          <p:cNvPr id="1843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882775"/>
            <a:ext cx="8229600" cy="3960813"/>
          </a:xfr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675767" y="6096000"/>
            <a:ext cx="4238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(Provided by J. </a:t>
            </a:r>
            <a:r>
              <a:rPr lang="en-US" sz="2000" b="1" dirty="0" err="1" smtClean="0"/>
              <a:t>Didsbury</a:t>
            </a:r>
            <a:r>
              <a:rPr lang="en-US" sz="2000" b="1" dirty="0" smtClean="0"/>
              <a:t>, DDCOI)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85800" y="1676400"/>
            <a:ext cx="1019175" cy="889000"/>
          </a:xfrm>
          <a:prstGeom prst="chevron">
            <a:avLst>
              <a:gd name="adj" fmla="val 14866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   Discovery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600200" y="1676400"/>
            <a:ext cx="1019175" cy="889000"/>
          </a:xfrm>
          <a:prstGeom prst="chevron">
            <a:avLst>
              <a:gd name="adj" fmla="val 14866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   Lead </a:t>
            </a:r>
          </a:p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   Development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514600" y="1676400"/>
            <a:ext cx="1019175" cy="889000"/>
          </a:xfrm>
          <a:prstGeom prst="chevron">
            <a:avLst>
              <a:gd name="adj" fmla="val 14866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   Pre-clinical</a:t>
            </a:r>
          </a:p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Evaluation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3429000" y="1676400"/>
            <a:ext cx="1019175" cy="889000"/>
          </a:xfrm>
          <a:prstGeom prst="chevron">
            <a:avLst>
              <a:gd name="adj" fmla="val 14866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Phase I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343400" y="1676400"/>
            <a:ext cx="1019175" cy="889000"/>
          </a:xfrm>
          <a:prstGeom prst="chevron">
            <a:avLst>
              <a:gd name="adj" fmla="val 14866"/>
            </a:avLst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en-US" altLang="ja-JP" sz="1200" dirty="0">
                <a:solidFill>
                  <a:schemeClr val="bg1"/>
                </a:solidFill>
                <a:latin typeface="+mn-lt"/>
                <a:ea typeface="ＭＳ Ｐゴシック" pitchFamily="50" charset="-128"/>
                <a:cs typeface="ヒラギノ角ゴ ProN W3" charset="0"/>
                <a:sym typeface="Gill Sans" charset="0"/>
              </a:rPr>
              <a:t>   Phase II</a:t>
            </a:r>
          </a:p>
        </p:txBody>
      </p:sp>
      <p:sp>
        <p:nvSpPr>
          <p:cNvPr id="13" name="Up Arrow 12"/>
          <p:cNvSpPr/>
          <p:nvPr/>
        </p:nvSpPr>
        <p:spPr>
          <a:xfrm>
            <a:off x="4648200" y="2589212"/>
            <a:ext cx="228600" cy="777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dirty="0">
              <a:sym typeface="Gill Sans" charset="0"/>
            </a:endParaRPr>
          </a:p>
        </p:txBody>
      </p:sp>
      <p:sp>
        <p:nvSpPr>
          <p:cNvPr id="14" name="Up Arrow 13"/>
          <p:cNvSpPr/>
          <p:nvPr/>
        </p:nvSpPr>
        <p:spPr>
          <a:xfrm>
            <a:off x="4953000" y="2589212"/>
            <a:ext cx="228600" cy="777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dirty="0">
              <a:sym typeface="Gill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5800" y="2689225"/>
            <a:ext cx="436563" cy="2825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+mn-lt"/>
                <a:ea typeface="ヒラギノ角ゴ ProN W3" charset="0"/>
                <a:cs typeface="ヒラギノ角ゴ ProN W3" charset="0"/>
                <a:sym typeface="Gill Sans" charset="0"/>
              </a:rPr>
              <a:t>CIM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9350" y="2689225"/>
            <a:ext cx="374650" cy="2825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+mn-lt"/>
                <a:ea typeface="ヒラギノ角ゴ ProN W3" charset="0"/>
                <a:cs typeface="ヒラギノ角ゴ ProN W3" charset="0"/>
                <a:sym typeface="Gill Sans" charset="0"/>
              </a:rPr>
              <a:t>CIS</a:t>
            </a:r>
          </a:p>
        </p:txBody>
      </p:sp>
      <p:sp>
        <p:nvSpPr>
          <p:cNvPr id="32" name="Up Arrow 31"/>
          <p:cNvSpPr/>
          <p:nvPr/>
        </p:nvSpPr>
        <p:spPr>
          <a:xfrm>
            <a:off x="3276600" y="2589212"/>
            <a:ext cx="228600" cy="777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dirty="0">
              <a:sym typeface="Gill Sans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00400" y="2689225"/>
            <a:ext cx="417513" cy="2825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200" dirty="0">
                <a:latin typeface="+mn-lt"/>
                <a:ea typeface="ヒラギノ角ゴ ProN W3" charset="0"/>
                <a:cs typeface="ヒラギノ角ゴ ProN W3" charset="0"/>
                <a:sym typeface="Gill Sans" charset="0"/>
              </a:rPr>
              <a:t>IND</a:t>
            </a:r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6096000" y="1600200"/>
            <a:ext cx="2281238" cy="641350"/>
            <a:chOff x="609600" y="4689747"/>
            <a:chExt cx="3627352" cy="1320013"/>
          </a:xfrm>
        </p:grpSpPr>
        <p:sp>
          <p:nvSpPr>
            <p:cNvPr id="35" name="Rectangle 34"/>
            <p:cNvSpPr/>
            <p:nvPr/>
          </p:nvSpPr>
          <p:spPr>
            <a:xfrm>
              <a:off x="609600" y="4758363"/>
              <a:ext cx="532618" cy="467231"/>
            </a:xfrm>
            <a:prstGeom prst="rect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ym typeface="Gill Sans" charset="0"/>
              </a:endParaRPr>
            </a:p>
          </p:txBody>
        </p:sp>
        <p:sp>
          <p:nvSpPr>
            <p:cNvPr id="18485" name="TextBox 35"/>
            <p:cNvSpPr txBox="1">
              <a:spLocks noChangeArrowheads="1"/>
            </p:cNvSpPr>
            <p:nvPr/>
          </p:nvSpPr>
          <p:spPr bwMode="auto">
            <a:xfrm>
              <a:off x="1308818" y="4689747"/>
              <a:ext cx="2928134" cy="692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Mixed Lab/</a:t>
              </a:r>
              <a:r>
                <a:rPr lang="en-US" sz="1600" i="1">
                  <a:latin typeface="Arial" pitchFamily="34" charset="0"/>
                  <a:cs typeface="Arial" pitchFamily="34" charset="0"/>
                </a:rPr>
                <a:t>in silico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09600" y="5477182"/>
              <a:ext cx="532618" cy="4672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ym typeface="Gill Sans" charset="0"/>
              </a:endParaRPr>
            </a:p>
          </p:txBody>
        </p:sp>
        <p:sp>
          <p:nvSpPr>
            <p:cNvPr id="18487" name="TextBox 37"/>
            <p:cNvSpPr txBox="1">
              <a:spLocks noChangeArrowheads="1"/>
            </p:cNvSpPr>
            <p:nvPr/>
          </p:nvSpPr>
          <p:spPr bwMode="auto">
            <a:xfrm>
              <a:off x="1291148" y="5317080"/>
              <a:ext cx="2930658" cy="692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latin typeface="Arial" pitchFamily="34" charset="0"/>
                  <a:cs typeface="Arial" pitchFamily="34" charset="0"/>
                </a:rPr>
                <a:t>Testing in humans</a:t>
              </a:r>
            </a:p>
          </p:txBody>
        </p:sp>
      </p:grpSp>
      <p:sp>
        <p:nvSpPr>
          <p:cNvPr id="18448" name="Title 46"/>
          <p:cNvSpPr>
            <a:spLocks noGrp="1"/>
          </p:cNvSpPr>
          <p:nvPr>
            <p:ph type="title"/>
          </p:nvPr>
        </p:nvSpPr>
        <p:spPr>
          <a:xfrm>
            <a:off x="228600" y="622300"/>
            <a:ext cx="7772400" cy="825500"/>
          </a:xfrm>
        </p:spPr>
        <p:txBody>
          <a:bodyPr/>
          <a:lstStyle/>
          <a:p>
            <a:pPr algn="l" eaLnBrk="1" hangingPunct="1"/>
            <a:r>
              <a:rPr lang="en-US" sz="2400" dirty="0" smtClean="0">
                <a:latin typeface="Arial Black" pitchFamily="34" charset="0"/>
              </a:rPr>
              <a:t>Academic/Industry Drug Discovery Process</a:t>
            </a:r>
          </a:p>
        </p:txBody>
      </p:sp>
      <p:cxnSp>
        <p:nvCxnSpPr>
          <p:cNvPr id="18449" name="Straight Arrow Connector 50"/>
          <p:cNvCxnSpPr>
            <a:cxnSpLocks noChangeShapeType="1"/>
          </p:cNvCxnSpPr>
          <p:nvPr/>
        </p:nvCxnSpPr>
        <p:spPr bwMode="auto">
          <a:xfrm rot="5400000">
            <a:off x="-150812" y="2819400"/>
            <a:ext cx="1370012" cy="1588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450" name="Straight Arrow Connector 54"/>
          <p:cNvCxnSpPr>
            <a:cxnSpLocks noChangeShapeType="1"/>
          </p:cNvCxnSpPr>
          <p:nvPr/>
        </p:nvCxnSpPr>
        <p:spPr bwMode="auto">
          <a:xfrm>
            <a:off x="3962400" y="2133600"/>
            <a:ext cx="3733800" cy="12192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8451" name="TextBox 57"/>
          <p:cNvSpPr txBox="1">
            <a:spLocks noChangeArrowheads="1"/>
          </p:cNvSpPr>
          <p:nvPr/>
        </p:nvSpPr>
        <p:spPr bwMode="auto">
          <a:xfrm rot="-3621059">
            <a:off x="63500" y="4724400"/>
            <a:ext cx="685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Idea</a:t>
            </a:r>
          </a:p>
        </p:txBody>
      </p:sp>
      <p:sp>
        <p:nvSpPr>
          <p:cNvPr id="18452" name="Right Arrow 58"/>
          <p:cNvSpPr>
            <a:spLocks noChangeArrowheads="1"/>
          </p:cNvSpPr>
          <p:nvPr/>
        </p:nvSpPr>
        <p:spPr bwMode="auto">
          <a:xfrm>
            <a:off x="609600" y="4876800"/>
            <a:ext cx="3048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53" name="TextBox 60"/>
          <p:cNvSpPr txBox="1">
            <a:spLocks noChangeArrowheads="1"/>
          </p:cNvSpPr>
          <p:nvPr/>
        </p:nvSpPr>
        <p:spPr bwMode="auto">
          <a:xfrm rot="-3621059">
            <a:off x="168275" y="4638676"/>
            <a:ext cx="2079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Write/win grant</a:t>
            </a:r>
          </a:p>
        </p:txBody>
      </p:sp>
      <p:sp>
        <p:nvSpPr>
          <p:cNvPr id="18454" name="TextBox 61"/>
          <p:cNvSpPr txBox="1">
            <a:spLocks noChangeArrowheads="1"/>
          </p:cNvSpPr>
          <p:nvPr/>
        </p:nvSpPr>
        <p:spPr bwMode="auto">
          <a:xfrm rot="-3621059">
            <a:off x="930275" y="4667250"/>
            <a:ext cx="1778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Research POC</a:t>
            </a:r>
          </a:p>
        </p:txBody>
      </p:sp>
      <p:sp>
        <p:nvSpPr>
          <p:cNvPr id="18455" name="TextBox 62"/>
          <p:cNvSpPr txBox="1">
            <a:spLocks noChangeArrowheads="1"/>
          </p:cNvSpPr>
          <p:nvPr/>
        </p:nvSpPr>
        <p:spPr bwMode="auto">
          <a:xfrm>
            <a:off x="2362200" y="3544888"/>
            <a:ext cx="152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/>
              <a:t>Conf Proceedings</a:t>
            </a:r>
          </a:p>
        </p:txBody>
      </p:sp>
      <p:sp>
        <p:nvSpPr>
          <p:cNvPr id="18456" name="TextBox 63"/>
          <p:cNvSpPr txBox="1">
            <a:spLocks noChangeArrowheads="1"/>
          </p:cNvSpPr>
          <p:nvPr/>
        </p:nvSpPr>
        <p:spPr bwMode="auto">
          <a:xfrm>
            <a:off x="2366963" y="4202113"/>
            <a:ext cx="9096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 smtClean="0"/>
              <a:t>Submit </a:t>
            </a:r>
            <a:endParaRPr lang="en-US" sz="1800" dirty="0"/>
          </a:p>
        </p:txBody>
      </p:sp>
      <p:sp>
        <p:nvSpPr>
          <p:cNvPr id="18457" name="TextBox 64"/>
          <p:cNvSpPr txBox="1">
            <a:spLocks noChangeArrowheads="1"/>
          </p:cNvSpPr>
          <p:nvPr/>
        </p:nvSpPr>
        <p:spPr bwMode="auto">
          <a:xfrm>
            <a:off x="2466975" y="4764088"/>
            <a:ext cx="1343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File Disclosure</a:t>
            </a:r>
          </a:p>
        </p:txBody>
      </p:sp>
      <p:sp>
        <p:nvSpPr>
          <p:cNvPr id="18458" name="TextBox 65"/>
          <p:cNvSpPr txBox="1">
            <a:spLocks noChangeArrowheads="1"/>
          </p:cNvSpPr>
          <p:nvPr/>
        </p:nvSpPr>
        <p:spPr bwMode="auto">
          <a:xfrm>
            <a:off x="1905000" y="5624513"/>
            <a:ext cx="1241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Biz Plan/ pitch</a:t>
            </a:r>
          </a:p>
        </p:txBody>
      </p:sp>
      <p:sp>
        <p:nvSpPr>
          <p:cNvPr id="18459" name="Right Arrow 66"/>
          <p:cNvSpPr>
            <a:spLocks noChangeArrowheads="1"/>
          </p:cNvSpPr>
          <p:nvPr/>
        </p:nvSpPr>
        <p:spPr bwMode="auto">
          <a:xfrm>
            <a:off x="1295400" y="4876800"/>
            <a:ext cx="3048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60" name="Right Arrow 67"/>
          <p:cNvSpPr>
            <a:spLocks noChangeArrowheads="1"/>
          </p:cNvSpPr>
          <p:nvPr/>
        </p:nvSpPr>
        <p:spPr bwMode="auto">
          <a:xfrm>
            <a:off x="1981200" y="4876800"/>
            <a:ext cx="1524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cxnSp>
        <p:nvCxnSpPr>
          <p:cNvPr id="18461" name="Straight Arrow Connector 69"/>
          <p:cNvCxnSpPr>
            <a:cxnSpLocks noChangeShapeType="1"/>
          </p:cNvCxnSpPr>
          <p:nvPr/>
        </p:nvCxnSpPr>
        <p:spPr bwMode="auto">
          <a:xfrm rot="16200000" flipH="1">
            <a:off x="2019300" y="5219700"/>
            <a:ext cx="685800" cy="3048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462" name="Straight Arrow Connector 71"/>
          <p:cNvCxnSpPr>
            <a:cxnSpLocks noChangeShapeType="1"/>
          </p:cNvCxnSpPr>
          <p:nvPr/>
        </p:nvCxnSpPr>
        <p:spPr bwMode="auto">
          <a:xfrm rot="5400000" flipH="1" flipV="1">
            <a:off x="1905000" y="4343400"/>
            <a:ext cx="762000" cy="1524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463" name="Straight Arrow Connector 72"/>
          <p:cNvCxnSpPr>
            <a:cxnSpLocks noChangeShapeType="1"/>
          </p:cNvCxnSpPr>
          <p:nvPr/>
        </p:nvCxnSpPr>
        <p:spPr bwMode="auto">
          <a:xfrm rot="5400000" flipH="1" flipV="1">
            <a:off x="2171700" y="4533900"/>
            <a:ext cx="381000" cy="3048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464" name="Straight Arrow Connector 73"/>
          <p:cNvCxnSpPr>
            <a:cxnSpLocks noChangeShapeType="1"/>
          </p:cNvCxnSpPr>
          <p:nvPr/>
        </p:nvCxnSpPr>
        <p:spPr bwMode="auto">
          <a:xfrm>
            <a:off x="2209800" y="4953000"/>
            <a:ext cx="304800" cy="1524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8465" name="TextBox 80"/>
          <p:cNvSpPr txBox="1">
            <a:spLocks noChangeArrowheads="1"/>
          </p:cNvSpPr>
          <p:nvPr/>
        </p:nvSpPr>
        <p:spPr bwMode="auto">
          <a:xfrm>
            <a:off x="3430588" y="4202113"/>
            <a:ext cx="989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Publish</a:t>
            </a:r>
          </a:p>
        </p:txBody>
      </p:sp>
      <p:sp>
        <p:nvSpPr>
          <p:cNvPr id="18466" name="TextBox 83"/>
          <p:cNvSpPr txBox="1">
            <a:spLocks noChangeArrowheads="1"/>
          </p:cNvSpPr>
          <p:nvPr/>
        </p:nvSpPr>
        <p:spPr bwMode="auto">
          <a:xfrm>
            <a:off x="3659188" y="4764088"/>
            <a:ext cx="989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File Patent</a:t>
            </a:r>
          </a:p>
        </p:txBody>
      </p:sp>
      <p:sp>
        <p:nvSpPr>
          <p:cNvPr id="18467" name="TextBox 84"/>
          <p:cNvSpPr txBox="1">
            <a:spLocks noChangeArrowheads="1"/>
          </p:cNvSpPr>
          <p:nvPr/>
        </p:nvSpPr>
        <p:spPr bwMode="auto">
          <a:xfrm>
            <a:off x="4725988" y="4724400"/>
            <a:ext cx="989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Award Patent</a:t>
            </a:r>
          </a:p>
        </p:txBody>
      </p:sp>
      <p:sp>
        <p:nvSpPr>
          <p:cNvPr id="18468" name="Right Arrow 86"/>
          <p:cNvSpPr>
            <a:spLocks noChangeArrowheads="1"/>
          </p:cNvSpPr>
          <p:nvPr/>
        </p:nvSpPr>
        <p:spPr bwMode="auto">
          <a:xfrm>
            <a:off x="2819400" y="58674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69" name="TextBox 87"/>
          <p:cNvSpPr txBox="1">
            <a:spLocks noChangeArrowheads="1"/>
          </p:cNvSpPr>
          <p:nvPr/>
        </p:nvSpPr>
        <p:spPr bwMode="auto">
          <a:xfrm>
            <a:off x="3673475" y="5715000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$</a:t>
            </a:r>
          </a:p>
        </p:txBody>
      </p:sp>
      <p:sp>
        <p:nvSpPr>
          <p:cNvPr id="18470" name="Right Arrow 95"/>
          <p:cNvSpPr>
            <a:spLocks noChangeArrowheads="1"/>
          </p:cNvSpPr>
          <p:nvPr/>
        </p:nvSpPr>
        <p:spPr bwMode="auto">
          <a:xfrm>
            <a:off x="4191000" y="58674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71" name="TextBox 96"/>
          <p:cNvSpPr txBox="1">
            <a:spLocks noChangeArrowheads="1"/>
          </p:cNvSpPr>
          <p:nvPr/>
        </p:nvSpPr>
        <p:spPr bwMode="auto">
          <a:xfrm>
            <a:off x="4800600" y="5602288"/>
            <a:ext cx="685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Biz POC</a:t>
            </a:r>
          </a:p>
        </p:txBody>
      </p:sp>
      <p:sp>
        <p:nvSpPr>
          <p:cNvPr id="18472" name="Right Arrow 97"/>
          <p:cNvSpPr>
            <a:spLocks noChangeArrowheads="1"/>
          </p:cNvSpPr>
          <p:nvPr/>
        </p:nvSpPr>
        <p:spPr bwMode="auto">
          <a:xfrm>
            <a:off x="5562600" y="58674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73" name="TextBox 98"/>
          <p:cNvSpPr txBox="1">
            <a:spLocks noChangeArrowheads="1"/>
          </p:cNvSpPr>
          <p:nvPr/>
        </p:nvSpPr>
        <p:spPr bwMode="auto">
          <a:xfrm>
            <a:off x="6248400" y="5802313"/>
            <a:ext cx="1676400" cy="400050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</a:rPr>
              <a:t>Partnerships</a:t>
            </a:r>
          </a:p>
        </p:txBody>
      </p:sp>
      <p:sp>
        <p:nvSpPr>
          <p:cNvPr id="18474" name="Right Arrow 99"/>
          <p:cNvSpPr>
            <a:spLocks noChangeArrowheads="1"/>
          </p:cNvSpPr>
          <p:nvPr/>
        </p:nvSpPr>
        <p:spPr bwMode="auto">
          <a:xfrm>
            <a:off x="8001000" y="58674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cxnSp>
        <p:nvCxnSpPr>
          <p:cNvPr id="18475" name="Straight Connector 103"/>
          <p:cNvCxnSpPr>
            <a:cxnSpLocks noChangeShapeType="1"/>
          </p:cNvCxnSpPr>
          <p:nvPr/>
        </p:nvCxnSpPr>
        <p:spPr bwMode="auto">
          <a:xfrm>
            <a:off x="609600" y="3429000"/>
            <a:ext cx="7086600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18476" name="TextBox 105"/>
          <p:cNvSpPr txBox="1">
            <a:spLocks noChangeArrowheads="1"/>
          </p:cNvSpPr>
          <p:nvPr/>
        </p:nvSpPr>
        <p:spPr bwMode="auto">
          <a:xfrm>
            <a:off x="2819400" y="3135313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/>
              <a:t>7-10 years</a:t>
            </a:r>
          </a:p>
        </p:txBody>
      </p:sp>
      <p:sp>
        <p:nvSpPr>
          <p:cNvPr id="18477" name="Right Arrow 106"/>
          <p:cNvSpPr>
            <a:spLocks noChangeArrowheads="1"/>
          </p:cNvSpPr>
          <p:nvPr/>
        </p:nvSpPr>
        <p:spPr bwMode="auto">
          <a:xfrm>
            <a:off x="3276600" y="4267200"/>
            <a:ext cx="1524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78" name="Right Arrow 107"/>
          <p:cNvSpPr>
            <a:spLocks noChangeArrowheads="1"/>
          </p:cNvSpPr>
          <p:nvPr/>
        </p:nvSpPr>
        <p:spPr bwMode="auto">
          <a:xfrm>
            <a:off x="3352800" y="4876800"/>
            <a:ext cx="1524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79" name="Right Arrow 108"/>
          <p:cNvSpPr>
            <a:spLocks noChangeArrowheads="1"/>
          </p:cNvSpPr>
          <p:nvPr/>
        </p:nvSpPr>
        <p:spPr bwMode="auto">
          <a:xfrm>
            <a:off x="4419600" y="4876800"/>
            <a:ext cx="3048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8480" name="TextBox 109"/>
          <p:cNvSpPr txBox="1">
            <a:spLocks noChangeArrowheads="1"/>
          </p:cNvSpPr>
          <p:nvPr/>
        </p:nvSpPr>
        <p:spPr bwMode="auto">
          <a:xfrm>
            <a:off x="1600200" y="14478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Arial" pitchFamily="34" charset="0"/>
                <a:cs typeface="Arial" pitchFamily="34" charset="0"/>
              </a:rPr>
              <a:t>3-5 yrs for producers</a:t>
            </a:r>
          </a:p>
        </p:txBody>
      </p:sp>
      <p:cxnSp>
        <p:nvCxnSpPr>
          <p:cNvPr id="18481" name="Straight Arrow Connector 111"/>
          <p:cNvCxnSpPr>
            <a:cxnSpLocks noChangeShapeType="1"/>
          </p:cNvCxnSpPr>
          <p:nvPr/>
        </p:nvCxnSpPr>
        <p:spPr bwMode="auto">
          <a:xfrm flipV="1">
            <a:off x="3429000" y="1600200"/>
            <a:ext cx="457200" cy="1588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482" name="Straight Arrow Connector 114"/>
          <p:cNvCxnSpPr>
            <a:cxnSpLocks noChangeShapeType="1"/>
          </p:cNvCxnSpPr>
          <p:nvPr/>
        </p:nvCxnSpPr>
        <p:spPr bwMode="auto">
          <a:xfrm rot="10800000">
            <a:off x="914400" y="1600200"/>
            <a:ext cx="609600" cy="1588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8483" name="TextBox 128"/>
          <p:cNvSpPr txBox="1">
            <a:spLocks noChangeArrowheads="1"/>
          </p:cNvSpPr>
          <p:nvPr/>
        </p:nvSpPr>
        <p:spPr bwMode="auto">
          <a:xfrm>
            <a:off x="6248400" y="3505200"/>
            <a:ext cx="2200275" cy="2246313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Requires </a:t>
            </a:r>
            <a:r>
              <a:rPr lang="en-US" sz="2000" dirty="0"/>
              <a:t>5-7 yrs and $10M-$20M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No CIM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No CIS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7-10 yrs remain (requiring ~10x additional funds)</a:t>
            </a:r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12E6F-3911-4FAE-84F8-6E1A8A8793F9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itle 46"/>
          <p:cNvSpPr>
            <a:spLocks noGrp="1"/>
          </p:cNvSpPr>
          <p:nvPr>
            <p:ph type="title"/>
          </p:nvPr>
        </p:nvSpPr>
        <p:spPr>
          <a:xfrm>
            <a:off x="228600" y="622300"/>
            <a:ext cx="8229600" cy="825500"/>
          </a:xfrm>
        </p:spPr>
        <p:txBody>
          <a:bodyPr/>
          <a:lstStyle/>
          <a:p>
            <a:pPr algn="l" eaLnBrk="1" hangingPunct="1"/>
            <a:r>
              <a:rPr lang="en-US" sz="2400" dirty="0" smtClean="0">
                <a:latin typeface="Arial Black" pitchFamily="34" charset="0"/>
              </a:rPr>
              <a:t>Academic/Industry Drug Discovery Process (soon?)</a:t>
            </a:r>
          </a:p>
        </p:txBody>
      </p:sp>
      <p:sp>
        <p:nvSpPr>
          <p:cNvPr id="20486" name="TextBox 128"/>
          <p:cNvSpPr txBox="1">
            <a:spLocks noChangeArrowheads="1"/>
          </p:cNvSpPr>
          <p:nvPr/>
        </p:nvSpPr>
        <p:spPr bwMode="auto">
          <a:xfrm>
            <a:off x="1685925" y="4419600"/>
            <a:ext cx="2200275" cy="1323439"/>
          </a:xfrm>
          <a:prstGeom prst="rect">
            <a:avLst/>
          </a:prstGeom>
          <a:solidFill>
            <a:srgbClr val="92D05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/>
              <a:t>Requires 3-5 </a:t>
            </a:r>
            <a:r>
              <a:rPr lang="en-US" sz="1600" dirty="0" smtClean="0"/>
              <a:t>yrs</a:t>
            </a:r>
            <a:endParaRPr lang="en-US" sz="1600" dirty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Increases operational efficiency: lower </a:t>
            </a:r>
            <a:r>
              <a:rPr lang="en-US" sz="1600" dirty="0"/>
              <a:t>risk, </a:t>
            </a:r>
            <a:r>
              <a:rPr lang="en-US" sz="1600" dirty="0" smtClean="0"/>
              <a:t>lower cost</a:t>
            </a:r>
            <a:r>
              <a:rPr lang="en-US" sz="1600" dirty="0"/>
              <a:t>, and more shots on goal</a:t>
            </a:r>
          </a:p>
        </p:txBody>
      </p:sp>
      <p:sp>
        <p:nvSpPr>
          <p:cNvPr id="20513" name="TextBox 128"/>
          <p:cNvSpPr txBox="1">
            <a:spLocks noChangeArrowheads="1"/>
          </p:cNvSpPr>
          <p:nvPr/>
        </p:nvSpPr>
        <p:spPr bwMode="auto">
          <a:xfrm>
            <a:off x="5181600" y="4419600"/>
            <a:ext cx="2200275" cy="1806575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Requires </a:t>
            </a:r>
            <a:r>
              <a:rPr lang="en-US" sz="1600" dirty="0"/>
              <a:t>5-7 yrs and $10M-$20M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No CIM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No CIS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/>
              <a:t>7-10 yrs remain (requiring ~10x additional funds)</a:t>
            </a:r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4022725" y="4768850"/>
            <a:ext cx="10429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VS.</a:t>
            </a: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12E6F-3911-4FAE-84F8-6E1A8A8793F9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600200"/>
            <a:ext cx="701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7543800" cy="685800"/>
          </a:xfrm>
        </p:spPr>
        <p:txBody>
          <a:bodyPr/>
          <a:lstStyle/>
          <a:p>
            <a:r>
              <a:rPr lang="en-US" sz="2400" dirty="0" smtClean="0">
                <a:latin typeface="Arial Black" pitchFamily="34" charset="0"/>
              </a:rPr>
              <a:t>Comparison</a:t>
            </a:r>
            <a:endParaRPr lang="en-US" sz="2400" dirty="0">
              <a:latin typeface="Arial Black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72920"/>
          <a:ext cx="82296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LanguageWare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Google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User determines priority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Advertisers determine priority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User defined search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Limited search logic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Limited amount of “hits”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Millions of “hits”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Data are filtered, user scans PDF or text files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Hundreds of hours required to filter data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Works on any data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Lucida Grande" charset="0"/>
                          <a:ea typeface="Lucida Grande" charset="0"/>
                          <a:cs typeface="Lucida Grande" charset="0"/>
                          <a:sym typeface="Lucida Grande" charset="0"/>
                        </a:rPr>
                        <a:t>Works on Web-indexed files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fld id="{55F9176F-BCF3-47C6-983F-745C6A48EB2F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latin typeface="Arial Black" pitchFamily="34" charset="0"/>
              </a:rPr>
              <a:t>The </a:t>
            </a:r>
            <a:r>
              <a:rPr lang="en-US" sz="2400" dirty="0" smtClean="0">
                <a:latin typeface="Arial Black" pitchFamily="34" charset="0"/>
              </a:rPr>
              <a:t>Landscape for Information </a:t>
            </a:r>
            <a:r>
              <a:rPr lang="en-US" sz="2400" dirty="0" smtClean="0">
                <a:latin typeface="Arial Black" pitchFamily="34" charset="0"/>
              </a:rPr>
              <a:t>Transfer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fld id="{55F9176F-BCF3-47C6-983F-745C6A48EB2F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7924800" cy="449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7543800" cy="685800"/>
          </a:xfrm>
        </p:spPr>
        <p:txBody>
          <a:bodyPr/>
          <a:lstStyle/>
          <a:p>
            <a:r>
              <a:rPr lang="en-US" sz="2400" dirty="0" smtClean="0">
                <a:latin typeface="Arial Black" pitchFamily="34" charset="0"/>
              </a:rPr>
              <a:t>Major </a:t>
            </a:r>
            <a:r>
              <a:rPr lang="en-US" dirty="0" smtClean="0">
                <a:latin typeface="Arial Black" pitchFamily="34" charset="0"/>
              </a:rPr>
              <a:t>Needs</a:t>
            </a:r>
            <a:r>
              <a:rPr lang="en-US" sz="2400" dirty="0" smtClean="0">
                <a:latin typeface="Arial Black" pitchFamily="34" charset="0"/>
              </a:rPr>
              <a:t> among Researchers Who Want to Interact With Industry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229600" cy="4411663"/>
          </a:xfrm>
        </p:spPr>
        <p:txBody>
          <a:bodyPr/>
          <a:lstStyle/>
          <a:p>
            <a:pPr lvl="0"/>
            <a:r>
              <a:rPr lang="en-US" dirty="0" smtClean="0"/>
              <a:t>Access to needs of industry</a:t>
            </a:r>
          </a:p>
          <a:p>
            <a:pPr lvl="0"/>
            <a:r>
              <a:rPr lang="en-US" dirty="0" smtClean="0"/>
              <a:t>Processes for accessing these needs, or accessing relevant companies</a:t>
            </a:r>
          </a:p>
          <a:p>
            <a:pPr lvl="0"/>
            <a:r>
              <a:rPr lang="en-US" dirty="0" smtClean="0"/>
              <a:t>Knowledge relating to market needs</a:t>
            </a:r>
          </a:p>
          <a:p>
            <a:pPr lvl="0"/>
            <a:r>
              <a:rPr lang="en-US" dirty="0" smtClean="0"/>
              <a:t>Ability to link or bundle technologies to make them specific to market needs</a:t>
            </a:r>
          </a:p>
          <a:p>
            <a:pPr lvl="0"/>
            <a:r>
              <a:rPr lang="en-US" dirty="0" smtClean="0"/>
              <a:t>Experience in using intellectual property as a tradable good, not just protection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fld id="{55F9176F-BCF3-47C6-983F-745C6A48EB2F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7772400" cy="976312"/>
          </a:xfrm>
        </p:spPr>
        <p:txBody>
          <a:bodyPr/>
          <a:lstStyle/>
          <a:p>
            <a:pPr algn="l"/>
            <a:r>
              <a:rPr lang="en-US" sz="2400" dirty="0" smtClean="0">
                <a:latin typeface="Arial Black" pitchFamily="34" charset="0"/>
              </a:rPr>
              <a:t>What </a:t>
            </a:r>
            <a:r>
              <a:rPr lang="en-US" dirty="0" smtClean="0">
                <a:latin typeface="Arial Black" pitchFamily="34" charset="0"/>
              </a:rPr>
              <a:t>the </a:t>
            </a:r>
            <a:r>
              <a:rPr lang="en-US" sz="2400" dirty="0" smtClean="0">
                <a:latin typeface="Arial Black" pitchFamily="34" charset="0"/>
              </a:rPr>
              <a:t>Biosciences Companies Want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572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Information for Market Management</a:t>
            </a:r>
          </a:p>
          <a:p>
            <a:pPr lvl="1"/>
            <a:r>
              <a:rPr lang="en-US" dirty="0" smtClean="0"/>
              <a:t>Trend data</a:t>
            </a:r>
          </a:p>
          <a:p>
            <a:pPr lvl="1"/>
            <a:r>
              <a:rPr lang="en-US" dirty="0" smtClean="0"/>
              <a:t>Competition data</a:t>
            </a:r>
          </a:p>
          <a:p>
            <a:pPr lvl="1"/>
            <a:r>
              <a:rPr lang="en-US" dirty="0" smtClean="0"/>
              <a:t>Info re: market size, segments, growth rates, competition, deals, etc.</a:t>
            </a:r>
          </a:p>
          <a:p>
            <a:pPr lvl="1"/>
            <a:r>
              <a:rPr lang="en-US" dirty="0" smtClean="0"/>
              <a:t>Best practices</a:t>
            </a:r>
          </a:p>
          <a:p>
            <a:r>
              <a:rPr lang="en-US" dirty="0" smtClean="0"/>
              <a:t>Information for Idea Management</a:t>
            </a:r>
          </a:p>
          <a:p>
            <a:pPr lvl="1"/>
            <a:r>
              <a:rPr lang="en-US" dirty="0" smtClean="0"/>
              <a:t>Technology scanning</a:t>
            </a:r>
          </a:p>
          <a:p>
            <a:pPr lvl="1"/>
            <a:r>
              <a:rPr lang="en-US" dirty="0" smtClean="0"/>
              <a:t>Conversion of market knowledge into opportunities</a:t>
            </a:r>
          </a:p>
          <a:p>
            <a:pPr lvl="1"/>
            <a:r>
              <a:rPr lang="en-US" dirty="0" smtClean="0"/>
              <a:t>Identification of potential partners</a:t>
            </a:r>
          </a:p>
          <a:p>
            <a:pPr lvl="1"/>
            <a:r>
              <a:rPr lang="en-US" dirty="0" smtClean="0"/>
              <a:t>Embracing and acting on ideas outside of current pipeline</a:t>
            </a:r>
          </a:p>
          <a:p>
            <a:pPr lvl="1"/>
            <a:r>
              <a:rPr lang="en-US" dirty="0" smtClean="0"/>
              <a:t>Creating structures to evaluate / prioritize ideas</a:t>
            </a:r>
          </a:p>
          <a:p>
            <a:r>
              <a:rPr lang="en-US" dirty="0" smtClean="0"/>
              <a:t>Information for Portfolio Management</a:t>
            </a:r>
          </a:p>
          <a:p>
            <a:pPr lvl="1"/>
            <a:r>
              <a:rPr lang="en-US" dirty="0" smtClean="0"/>
              <a:t>Balancing risks and returns; short-term vs. long-term gains</a:t>
            </a:r>
          </a:p>
          <a:p>
            <a:pPr lvl="1"/>
            <a:r>
              <a:rPr lang="en-US" dirty="0" smtClean="0"/>
              <a:t>Ability to prioritize, expedite or kill projects</a:t>
            </a:r>
          </a:p>
          <a:p>
            <a:pPr lvl="1"/>
            <a:r>
              <a:rPr lang="en-US" dirty="0" smtClean="0"/>
              <a:t>Responding to market shifts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1524000"/>
            <a:ext cx="2768600" cy="44640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5463" y="1531938"/>
            <a:ext cx="2867025" cy="446246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6150" y="1524000"/>
            <a:ext cx="2894013" cy="4465638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22530" name="Rectangle 46"/>
          <p:cNvSpPr>
            <a:spLocks noChangeArrowheads="1"/>
          </p:cNvSpPr>
          <p:nvPr/>
        </p:nvSpPr>
        <p:spPr bwMode="auto">
          <a:xfrm>
            <a:off x="315913" y="4187170"/>
            <a:ext cx="2508250" cy="1569660"/>
          </a:xfrm>
          <a:prstGeom prst="rect">
            <a:avLst/>
          </a:prstGeom>
          <a:solidFill>
            <a:srgbClr val="000000">
              <a:alpha val="70979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pPr>
              <a:tabLst>
                <a:tab pos="0" algn="l"/>
              </a:tabLst>
            </a:pPr>
            <a:r>
              <a:rPr lang="en-US" sz="4000" b="1" dirty="0">
                <a:solidFill>
                  <a:srgbClr val="FF6400"/>
                </a:solidFill>
              </a:rPr>
              <a:t>Volume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br>
              <a:rPr lang="en-US" b="1" dirty="0">
                <a:solidFill>
                  <a:schemeClr val="accent1"/>
                </a:solidFill>
              </a:rPr>
            </a:br>
            <a:r>
              <a:rPr kumimoji="1" lang="en-US" altLang="ja-JP" sz="1400" dirty="0">
                <a:solidFill>
                  <a:schemeClr val="bg1"/>
                </a:solidFill>
              </a:rPr>
              <a:t>Every day, </a:t>
            </a:r>
            <a:r>
              <a:rPr kumimoji="1" lang="en-US" altLang="ja-JP" sz="1400" b="1" dirty="0">
                <a:solidFill>
                  <a:srgbClr val="FFFF00"/>
                </a:solidFill>
              </a:rPr>
              <a:t>15 petabytes</a:t>
            </a:r>
            <a:r>
              <a:rPr kumimoji="1" lang="en-US" altLang="ja-JP" sz="1400" dirty="0">
                <a:solidFill>
                  <a:srgbClr val="FFFF00"/>
                </a:solidFill>
              </a:rPr>
              <a:t> </a:t>
            </a:r>
            <a:r>
              <a:rPr kumimoji="1" lang="en-US" altLang="ja-JP" sz="1400" dirty="0">
                <a:solidFill>
                  <a:schemeClr val="bg1"/>
                </a:solidFill>
              </a:rPr>
              <a:t>of new information are being generated. </a:t>
            </a:r>
          </a:p>
          <a:p>
            <a:pPr>
              <a:tabLst>
                <a:tab pos="0" algn="l"/>
              </a:tabLst>
            </a:pPr>
            <a:endParaRPr kumimoji="1" lang="en-US" altLang="ja-JP" sz="1400" dirty="0">
              <a:solidFill>
                <a:schemeClr val="bg1"/>
              </a:solidFill>
            </a:endParaRPr>
          </a:p>
        </p:txBody>
      </p:sp>
      <p:sp>
        <p:nvSpPr>
          <p:cNvPr id="2" name="Rectangle 46"/>
          <p:cNvSpPr>
            <a:spLocks noChangeArrowheads="1"/>
          </p:cNvSpPr>
          <p:nvPr/>
        </p:nvSpPr>
        <p:spPr bwMode="auto">
          <a:xfrm>
            <a:off x="3151188" y="4019252"/>
            <a:ext cx="2654300" cy="2000548"/>
          </a:xfrm>
          <a:prstGeom prst="rect">
            <a:avLst/>
          </a:prstGeom>
          <a:solidFill>
            <a:srgbClr val="000000">
              <a:alpha val="70979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r>
              <a:rPr lang="en-US" altLang="ja-JP" sz="4000" b="1" dirty="0">
                <a:solidFill>
                  <a:srgbClr val="FF6400"/>
                </a:solidFill>
              </a:rPr>
              <a:t>Variety</a:t>
            </a:r>
            <a:r>
              <a:rPr kumimoji="1" lang="en-US" altLang="ja-JP" b="1" dirty="0">
                <a:solidFill>
                  <a:schemeClr val="accent1"/>
                </a:solidFill>
              </a:rPr>
              <a:t> </a:t>
            </a:r>
            <a:br>
              <a:rPr kumimoji="1" lang="en-US" altLang="ja-JP" b="1" dirty="0">
                <a:solidFill>
                  <a:schemeClr val="accent1"/>
                </a:solidFill>
              </a:rPr>
            </a:br>
            <a:r>
              <a:rPr kumimoji="1" lang="en-US" altLang="ja-JP" sz="1400" b="1" dirty="0">
                <a:solidFill>
                  <a:srgbClr val="FFFF00"/>
                </a:solidFill>
              </a:rPr>
              <a:t>80%</a:t>
            </a:r>
            <a:r>
              <a:rPr kumimoji="1" lang="en-US" altLang="ja-JP" sz="1400" dirty="0">
                <a:solidFill>
                  <a:srgbClr val="FFFF00"/>
                </a:solidFill>
              </a:rPr>
              <a:t> </a:t>
            </a:r>
            <a:r>
              <a:rPr kumimoji="1" lang="en-US" altLang="ja-JP" sz="1400" dirty="0">
                <a:solidFill>
                  <a:schemeClr val="bg1"/>
                </a:solidFill>
              </a:rPr>
              <a:t>of new data growth is unstructured content, </a:t>
            </a:r>
            <a:r>
              <a:rPr kumimoji="1" lang="en-US" altLang="ja-JP" sz="1400" dirty="0" smtClean="0">
                <a:solidFill>
                  <a:schemeClr val="bg1"/>
                </a:solidFill>
              </a:rPr>
              <a:t>i.e. email</a:t>
            </a:r>
            <a:r>
              <a:rPr kumimoji="1" lang="en-US" altLang="ja-JP" sz="1400" dirty="0">
                <a:solidFill>
                  <a:schemeClr val="bg1"/>
                </a:solidFill>
              </a:rPr>
              <a:t>, </a:t>
            </a:r>
            <a:r>
              <a:rPr kumimoji="1" lang="en-US" altLang="ja-JP" sz="1400" dirty="0" smtClean="0">
                <a:solidFill>
                  <a:schemeClr val="bg1"/>
                </a:solidFill>
              </a:rPr>
              <a:t>blogs, web pages, white papers, images</a:t>
            </a:r>
            <a:r>
              <a:rPr kumimoji="1" lang="en-US" altLang="ja-JP" sz="1400" dirty="0">
                <a:solidFill>
                  <a:schemeClr val="bg1"/>
                </a:solidFill>
              </a:rPr>
              <a:t>, </a:t>
            </a:r>
            <a:r>
              <a:rPr kumimoji="1" lang="en-US" altLang="ja-JP" sz="1400" dirty="0" smtClean="0">
                <a:solidFill>
                  <a:schemeClr val="bg1"/>
                </a:solidFill>
              </a:rPr>
              <a:t>video </a:t>
            </a:r>
            <a:r>
              <a:rPr kumimoji="1" lang="en-US" altLang="ja-JP" sz="1400" dirty="0">
                <a:solidFill>
                  <a:schemeClr val="bg1"/>
                </a:solidFill>
              </a:rPr>
              <a:t>and audio.</a:t>
            </a:r>
          </a:p>
          <a:p>
            <a:endParaRPr kumimoji="1" lang="en-US" altLang="ja-JP" sz="1400" dirty="0">
              <a:solidFill>
                <a:schemeClr val="bg1"/>
              </a:solidFill>
            </a:endParaRPr>
          </a:p>
        </p:txBody>
      </p:sp>
      <p:sp>
        <p:nvSpPr>
          <p:cNvPr id="3" name="Rectangle 46"/>
          <p:cNvSpPr>
            <a:spLocks noChangeArrowheads="1"/>
          </p:cNvSpPr>
          <p:nvPr/>
        </p:nvSpPr>
        <p:spPr bwMode="auto">
          <a:xfrm>
            <a:off x="6143625" y="3864005"/>
            <a:ext cx="2652713" cy="2303551"/>
          </a:xfrm>
          <a:prstGeom prst="rect">
            <a:avLst/>
          </a:prstGeom>
          <a:solidFill>
            <a:srgbClr val="000000">
              <a:alpha val="70979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r>
              <a:rPr lang="en-US" altLang="ja-JP" sz="4000" b="1" dirty="0">
                <a:solidFill>
                  <a:srgbClr val="FF6400"/>
                </a:solidFill>
              </a:rPr>
              <a:t>Velocity</a:t>
            </a:r>
            <a:r>
              <a:rPr kumimoji="1" lang="en-US" altLang="ja-JP" sz="4000" b="1" dirty="0">
                <a:solidFill>
                  <a:srgbClr val="FF6400"/>
                </a:solidFill>
              </a:rPr>
              <a:t/>
            </a:r>
            <a:br>
              <a:rPr kumimoji="1" lang="en-US" altLang="ja-JP" sz="4000" b="1" dirty="0">
                <a:solidFill>
                  <a:srgbClr val="FF6400"/>
                </a:solidFill>
              </a:rPr>
            </a:br>
            <a:r>
              <a:rPr kumimoji="1" lang="en-US" altLang="ja-JP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 average company with 1,000 employees spends </a:t>
            </a:r>
            <a:r>
              <a:rPr kumimoji="1" lang="en-US" altLang="ja-JP" sz="1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$5.3 million</a:t>
            </a:r>
            <a:r>
              <a:rPr kumimoji="1" lang="en-US" altLang="ja-JP" sz="1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year to find information stored on its servers</a:t>
            </a:r>
            <a:r>
              <a:rPr kumimoji="1" lang="en-US" altLang="ja-JP" sz="1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kumimoji="1" lang="en-US" altLang="ja-JP" sz="1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42%</a:t>
            </a:r>
            <a:r>
              <a:rPr kumimoji="1" lang="en-US" altLang="ja-JP" sz="1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en-US" altLang="ja-JP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 managers say they use the wrong information at least once per week</a:t>
            </a:r>
            <a:r>
              <a:rPr kumimoji="1" lang="en-US" altLang="ja-JP" sz="1400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1" lang="en-US" altLang="ja-JP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8" name="Text Box 9"/>
          <p:cNvSpPr txBox="1">
            <a:spLocks noChangeArrowheads="1"/>
          </p:cNvSpPr>
          <p:nvPr/>
        </p:nvSpPr>
        <p:spPr bwMode="auto">
          <a:xfrm>
            <a:off x="1905000" y="6324600"/>
            <a:ext cx="7442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hlinkClick r:id=""/>
              </a:rPr>
              <a:t>Source:  InformationWeek – State of Enterprise Storage:  Changing Priorities, Changing Practices</a:t>
            </a:r>
            <a:endParaRPr lang="en-US" sz="1200" b="1" dirty="0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6200" y="957137"/>
            <a:ext cx="8440737" cy="43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  <a:latin typeface="Arial Black" pitchFamily="34" charset="0"/>
              </a:rPr>
              <a:t>We </a:t>
            </a:r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are experiencing </a:t>
            </a:r>
            <a:r>
              <a:rPr lang="en-US" sz="2400" b="1" dirty="0">
                <a:solidFill>
                  <a:srgbClr val="FF0000"/>
                </a:solidFill>
                <a:latin typeface="Arial Black" pitchFamily="34" charset="0"/>
              </a:rPr>
              <a:t>an information explosion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12E6F-3911-4FAE-84F8-6E1A8A8793F9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>
                <a:latin typeface="Arial Black" pitchFamily="34" charset="0"/>
              </a:rPr>
              <a:t>Statement of the Problem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048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How does one collect and collate these data? How do we find what we want in exabytes of data?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How do we use the data from disparate sources to find relationships and correlations?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4749225"/>
            <a:ext cx="7656263" cy="1077218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Conclusion: unsolvable without new tools for text analysis</a:t>
            </a:r>
            <a:endParaRPr lang="en-US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229600" cy="4411663"/>
          </a:xfrm>
        </p:spPr>
        <p:txBody>
          <a:bodyPr>
            <a:normAutofit fontScale="92500"/>
          </a:bodyPr>
          <a:lstStyle/>
          <a:p>
            <a:r>
              <a:rPr lang="en-US" sz="3200" dirty="0" smtClean="0"/>
              <a:t>LanguageWare:</a:t>
            </a:r>
            <a:r>
              <a:rPr lang="en-US" dirty="0" smtClean="0"/>
              <a:t> </a:t>
            </a:r>
            <a:r>
              <a:rPr lang="en-US" sz="3200" dirty="0" smtClean="0"/>
              <a:t>a natural language processor that allows application to ’read’ natural languages; also a </a:t>
            </a:r>
            <a:r>
              <a:rPr lang="en-US" sz="3200" dirty="0" smtClean="0">
                <a:sym typeface="Gill Sans" charset="0"/>
              </a:rPr>
              <a:t>toolkit to model a domain via a dictionary, relationships and rules</a:t>
            </a:r>
          </a:p>
          <a:p>
            <a:r>
              <a:rPr lang="en-US" sz="3200" dirty="0" smtClean="0">
                <a:sym typeface="Gill Sans" charset="0"/>
              </a:rPr>
              <a:t>IBM Content Analytics: an analytics engine for analyzing and reporting unstructured data</a:t>
            </a:r>
          </a:p>
          <a:p>
            <a:r>
              <a:rPr lang="en-US" sz="3200" dirty="0" smtClean="0">
                <a:sym typeface="Gill Sans" charset="0"/>
              </a:rPr>
              <a:t>BigSheets: a browser-based analytics solution for very large data sets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2133600" cy="457200"/>
          </a:xfrm>
        </p:spPr>
        <p:txBody>
          <a:bodyPr/>
          <a:lstStyle/>
          <a:p>
            <a:fld id="{55F9176F-BCF3-47C6-983F-745C6A48EB2F}" type="slidenum">
              <a:rPr lang="en-US" altLang="en-US" smtClean="0"/>
              <a:pPr/>
              <a:t>8</a:t>
            </a:fld>
            <a:endParaRPr lang="en-US" altLang="en-US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28573"/>
          <a:lstStyle/>
          <a:p>
            <a:pPr marL="27905" eaLnBrk="1" hangingPunct="1"/>
            <a:r>
              <a:rPr lang="en-US" sz="2400" dirty="0" smtClean="0">
                <a:solidFill>
                  <a:srgbClr val="FF0000"/>
                </a:solidFill>
                <a:latin typeface="Arial Black" pitchFamily="34" charset="0"/>
                <a:ea typeface="Gill Sans" charset="0"/>
                <a:cs typeface="Gill Sans" charset="0"/>
                <a:sym typeface="Gill Sans" charset="0"/>
              </a:rPr>
              <a:t>Enabling Technology – IBM </a:t>
            </a:r>
            <a:r>
              <a:rPr lang="en-US" sz="2400" dirty="0" err="1" smtClean="0">
                <a:solidFill>
                  <a:srgbClr val="FF0000"/>
                </a:solidFill>
                <a:latin typeface="Arial Black" pitchFamily="34" charset="0"/>
                <a:ea typeface="Gill Sans" charset="0"/>
                <a:cs typeface="Gill Sans" charset="0"/>
                <a:sym typeface="Gill Sans" charset="0"/>
              </a:rPr>
              <a:t>JStart</a:t>
            </a:r>
            <a:endParaRPr lang="en-US" sz="2400" dirty="0" smtClean="0">
              <a:solidFill>
                <a:srgbClr val="FF0000"/>
              </a:solidFill>
              <a:latin typeface="Arial Black" pitchFamily="34" charset="0"/>
              <a:ea typeface="ヒラギノ角ゴ ProN W6" charset="0"/>
              <a:cs typeface="ヒラギノ角ゴ ProN W6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94930"/>
            <a:ext cx="5514306" cy="45630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5" name="Rectangle 2"/>
          <p:cNvSpPr>
            <a:spLocks/>
          </p:cNvSpPr>
          <p:nvPr/>
        </p:nvSpPr>
        <p:spPr bwMode="auto">
          <a:xfrm>
            <a:off x="2133601" y="1683544"/>
            <a:ext cx="6662142" cy="19740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/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The following configuration </a:t>
            </a:r>
            <a:r>
              <a:rPr lang="en-US" sz="1600" dirty="0" smtClean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was </a:t>
            </a: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provided for each server by the </a:t>
            </a:r>
            <a:r>
              <a:rPr lang="en-US" sz="1600" dirty="0" smtClean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VCL (total of 2,000 blades in extended VCL)</a:t>
            </a:r>
            <a:endParaRPr lang="en-US" sz="1600" dirty="0">
              <a:solidFill>
                <a:srgbClr val="0E002D"/>
              </a:solidFill>
              <a:latin typeface="Verdana" pitchFamily="34" charset="0"/>
              <a:ea typeface="Verdana" pitchFamily="34" charset="0"/>
              <a:cs typeface="Verdana" pitchFamily="34" charset="0"/>
              <a:sym typeface="Verdana" pitchFamily="34" charset="0"/>
            </a:endParaRPr>
          </a:p>
          <a:p>
            <a:pPr algn="l">
              <a:buFontTx/>
              <a:buChar char="•"/>
            </a:pP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Crawler Servers – Five 16 CPU, 32GB RAM and 132GB of storage;</a:t>
            </a:r>
          </a:p>
          <a:p>
            <a:pPr algn="l">
              <a:buFontTx/>
              <a:buChar char="•"/>
            </a:pP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BigSheets cluster - Six 16 CPU, 32GB RAM and 132GB of storage;</a:t>
            </a:r>
          </a:p>
          <a:p>
            <a:pPr algn="l">
              <a:buFontTx/>
              <a:buChar char="•"/>
            </a:pP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ICA Server – One 16 CPU, 32GB RAM and 132GB of storage</a:t>
            </a:r>
            <a:r>
              <a:rPr lang="en-US" sz="1600" dirty="0" smtClean="0">
                <a:solidFill>
                  <a:srgbClr val="0E002D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Verdana" pitchFamily="34" charset="0"/>
              </a:rPr>
              <a:t>;</a:t>
            </a:r>
            <a:endParaRPr lang="en-US" sz="1600" dirty="0">
              <a:solidFill>
                <a:srgbClr val="0E002D"/>
              </a:solidFill>
              <a:latin typeface="Verdana" pitchFamily="34" charset="0"/>
              <a:ea typeface="Lucida Grande" charset="0"/>
              <a:cs typeface="Lucida Grande" charset="0"/>
              <a:sym typeface="Verdana" pitchFamily="34" charset="0"/>
            </a:endParaRPr>
          </a:p>
          <a:p>
            <a:pPr algn="l"/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Lucida Grande" charset="0"/>
                <a:cs typeface="Lucida Grande" charset="0"/>
                <a:sym typeface="Verdana" pitchFamily="34" charset="0"/>
              </a:rPr>
              <a:t>In </a:t>
            </a:r>
            <a:r>
              <a:rPr lang="en-US" sz="1600" dirty="0" smtClean="0">
                <a:solidFill>
                  <a:srgbClr val="0E002D"/>
                </a:solidFill>
                <a:latin typeface="Verdana" pitchFamily="34" charset="0"/>
                <a:ea typeface="Lucida Grande" charset="0"/>
                <a:cs typeface="Lucida Grande" charset="0"/>
                <a:sym typeface="Verdana" pitchFamily="34" charset="0"/>
              </a:rPr>
              <a:t>addition, </a:t>
            </a: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Lucida Grande" charset="0"/>
                <a:cs typeface="Lucida Grande" charset="0"/>
                <a:sym typeface="Verdana" pitchFamily="34" charset="0"/>
              </a:rPr>
              <a:t>4.8 TB of external storage space </a:t>
            </a:r>
            <a:r>
              <a:rPr lang="en-US" sz="1600" dirty="0" smtClean="0">
                <a:solidFill>
                  <a:srgbClr val="0E002D"/>
                </a:solidFill>
                <a:latin typeface="Verdana" pitchFamily="34" charset="0"/>
                <a:ea typeface="Lucida Grande" charset="0"/>
                <a:cs typeface="Lucida Grande" charset="0"/>
                <a:sym typeface="Verdana" pitchFamily="34" charset="0"/>
              </a:rPr>
              <a:t>is </a:t>
            </a:r>
            <a:r>
              <a:rPr lang="en-US" sz="1600" dirty="0">
                <a:solidFill>
                  <a:srgbClr val="0E002D"/>
                </a:solidFill>
                <a:latin typeface="Verdana" pitchFamily="34" charset="0"/>
                <a:ea typeface="Lucida Grande" charset="0"/>
                <a:cs typeface="Lucida Grande" charset="0"/>
                <a:sym typeface="Verdana" pitchFamily="34" charset="0"/>
              </a:rPr>
              <a:t>used to house the data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890810"/>
            <a:ext cx="5786438" cy="556990"/>
          </a:xfrm>
        </p:spPr>
        <p:txBody>
          <a:bodyPr rIns="28573"/>
          <a:lstStyle/>
          <a:p>
            <a:pPr marL="27905" eaLnBrk="1" hangingPunct="1"/>
            <a:r>
              <a:rPr lang="en-US" sz="2400" dirty="0" smtClean="0">
                <a:solidFill>
                  <a:srgbClr val="FF0000"/>
                </a:solidFill>
                <a:latin typeface="Arial Black" pitchFamily="34" charset="0"/>
                <a:ea typeface="Gill Sans" charset="0"/>
                <a:cs typeface="Gill Sans" charset="0"/>
                <a:sym typeface="Gill Sans" charset="0"/>
              </a:rPr>
              <a:t>Enabling Technology - VCL</a:t>
            </a:r>
            <a:endParaRPr lang="en-US" sz="2400" dirty="0" smtClean="0">
              <a:solidFill>
                <a:srgbClr val="FF0000"/>
              </a:solidFill>
              <a:latin typeface="Arial Black" pitchFamily="34" charset="0"/>
              <a:ea typeface="ヒラギノ角ゴ ProN W6" charset="0"/>
              <a:cs typeface="ヒラギノ角ゴ ProN W6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309df9eb-2979-493c-b24e-7fe703f8d35b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BioSci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18692</TotalTime>
  <Words>1473</Words>
  <Application>Microsoft Office PowerPoint</Application>
  <PresentationFormat>On-screen Show (4:3)</PresentationFormat>
  <Paragraphs>310</Paragraphs>
  <Slides>25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Network</vt:lpstr>
      <vt:lpstr>Custom Design</vt:lpstr>
      <vt:lpstr>Business Intelligence in the Cloud</vt:lpstr>
      <vt:lpstr>New Mantra for Business</vt:lpstr>
      <vt:lpstr>The Landscape for Information Transfer</vt:lpstr>
      <vt:lpstr>Major Needs among Researchers Who Want to Interact With Industry</vt:lpstr>
      <vt:lpstr>What the Biosciences Companies Want</vt:lpstr>
      <vt:lpstr>Slide 6</vt:lpstr>
      <vt:lpstr>Statement of the Problem</vt:lpstr>
      <vt:lpstr>Enabling Technology – IBM JStart</vt:lpstr>
      <vt:lpstr>Enabling Technology - VCL</vt:lpstr>
      <vt:lpstr>Work Flow</vt:lpstr>
      <vt:lpstr>Slide 11</vt:lpstr>
      <vt:lpstr>Web Sites for the Inhaler Use Case (OTT)</vt:lpstr>
      <vt:lpstr>Smart Inhaler Key words (OTT)</vt:lpstr>
      <vt:lpstr>Key word relationship table (OTT) </vt:lpstr>
      <vt:lpstr>Results for OTT Pilot Project</vt:lpstr>
      <vt:lpstr>Slide 16</vt:lpstr>
      <vt:lpstr>Conditions for addressing questions from DDCOI</vt:lpstr>
      <vt:lpstr>Slide 18</vt:lpstr>
      <vt:lpstr>Slide 19</vt:lpstr>
      <vt:lpstr>Slide 20</vt:lpstr>
      <vt:lpstr>Slide 21</vt:lpstr>
      <vt:lpstr>Slide 22</vt:lpstr>
      <vt:lpstr>Academic/Industry Drug Discovery Process</vt:lpstr>
      <vt:lpstr>Academic/Industry Drug Discovery Process (soon?)</vt:lpstr>
      <vt:lpstr>Comparison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deal ready</dc:title>
  <dc:creator>kouri</dc:creator>
  <cp:lastModifiedBy>Richard Kouri</cp:lastModifiedBy>
  <cp:revision>561</cp:revision>
  <dcterms:created xsi:type="dcterms:W3CDTF">2006-02-22T17:13:01Z</dcterms:created>
  <dcterms:modified xsi:type="dcterms:W3CDTF">2011-01-07T04:08:19Z</dcterms:modified>
</cp:coreProperties>
</file>